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2">
  <p:sldMasterIdLst>
    <p:sldMasterId id="2147483660" r:id="rId4"/>
  </p:sldMasterIdLst>
  <p:notesMasterIdLst>
    <p:notesMasterId r:id="rId38"/>
  </p:notesMasterIdLst>
  <p:sldIdLst>
    <p:sldId id="256" r:id="rId5"/>
    <p:sldId id="257" r:id="rId6"/>
    <p:sldId id="258" r:id="rId7"/>
    <p:sldId id="326" r:id="rId8"/>
    <p:sldId id="2147476408" r:id="rId9"/>
    <p:sldId id="289" r:id="rId10"/>
    <p:sldId id="325" r:id="rId11"/>
    <p:sldId id="1011" r:id="rId12"/>
    <p:sldId id="2147476407" r:id="rId13"/>
    <p:sldId id="1012" r:id="rId14"/>
    <p:sldId id="1014" r:id="rId15"/>
    <p:sldId id="1013" r:id="rId16"/>
    <p:sldId id="1015" r:id="rId17"/>
    <p:sldId id="1017" r:id="rId18"/>
    <p:sldId id="1018" r:id="rId19"/>
    <p:sldId id="318" r:id="rId20"/>
    <p:sldId id="259" r:id="rId21"/>
    <p:sldId id="278" r:id="rId22"/>
    <p:sldId id="279" r:id="rId23"/>
    <p:sldId id="283" r:id="rId24"/>
    <p:sldId id="284" r:id="rId25"/>
    <p:sldId id="282" r:id="rId26"/>
    <p:sldId id="288" r:id="rId27"/>
    <p:sldId id="274" r:id="rId28"/>
    <p:sldId id="2147476406" r:id="rId29"/>
    <p:sldId id="320" r:id="rId30"/>
    <p:sldId id="271" r:id="rId31"/>
    <p:sldId id="319" r:id="rId32"/>
    <p:sldId id="1021" r:id="rId33"/>
    <p:sldId id="291" r:id="rId34"/>
    <p:sldId id="1019" r:id="rId35"/>
    <p:sldId id="1020" r:id="rId36"/>
    <p:sldId id="267" r:id="rId37"/>
  </p:sldIdLst>
  <p:sldSz cx="9144000" cy="5143500" type="screen16x9"/>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635"/>
    <a:srgbClr val="66B8DE"/>
    <a:srgbClr val="2BBDC5"/>
    <a:srgbClr val="005EB8"/>
    <a:srgbClr val="1A5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78D4B8-012C-4665-8B01-B83D06EDB359}" v="2" dt="2025-04-09T15:39:07.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08"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2" Type="http://schemas.openxmlformats.org/officeDocument/2006/relationships/hyperlink" Target="https://wessexsde.nhs.uk/have-your-say/#faq" TargetMode="External"/><Relationship Id="rId1" Type="http://schemas.openxmlformats.org/officeDocument/2006/relationships/hyperlink" Target="https://wessexsde.nhs.uk/have-your-say/"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essexsde.nhs.uk/have-your-say/#faq" TargetMode="External"/><Relationship Id="rId1" Type="http://schemas.openxmlformats.org/officeDocument/2006/relationships/hyperlink" Target="https://wessexsde.nhs.uk/have-your-say/" TargetMode="Externa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E4C8D-892F-46FE-B11E-1B80E368C494}"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GB"/>
        </a:p>
      </dgm:t>
    </dgm:pt>
    <dgm:pt modelId="{B11BB575-CB67-47FC-9CDB-4DF45D031E12}">
      <dgm:prSet phldrT="[Text]" custT="1"/>
      <dgm:spPr>
        <a:noFill/>
        <a:ln>
          <a:noFill/>
        </a:ln>
      </dgm:spPr>
      <dgm:t>
        <a:bodyPr lIns="0" rIns="0" anchor="t" anchorCtr="0"/>
        <a:lstStyle/>
        <a:p>
          <a:pPr algn="l">
            <a:lnSpc>
              <a:spcPct val="100000"/>
            </a:lnSpc>
            <a:spcAft>
              <a:spcPts val="800"/>
            </a:spcAft>
            <a:buFont typeface="+mj-lt"/>
            <a:buAutoNum type="arabicPeriod"/>
          </a:pPr>
          <a:r>
            <a:rPr lang="en-GB" sz="1800" b="1" dirty="0">
              <a:solidFill>
                <a:schemeClr val="accent1"/>
              </a:solidFill>
            </a:rPr>
            <a:t>Use what works for you</a:t>
          </a:r>
        </a:p>
        <a:p>
          <a:pPr algn="l">
            <a:lnSpc>
              <a:spcPct val="100000"/>
            </a:lnSpc>
            <a:spcAft>
              <a:spcPts val="800"/>
            </a:spcAft>
            <a:buFont typeface="+mj-lt"/>
            <a:buAutoNum type="arabicPeriod"/>
          </a:pPr>
          <a:r>
            <a:rPr lang="en-GB" sz="1100" b="0" dirty="0">
              <a:latin typeface="Arial" panose="020B0604020202020204"/>
            </a:rPr>
            <a:t>You</a:t>
          </a:r>
          <a:r>
            <a:rPr lang="en-GB" sz="1100" dirty="0">
              <a:latin typeface="Arial" panose="020B0604020202020204"/>
            </a:rPr>
            <a:t> </a:t>
          </a:r>
          <a:r>
            <a:rPr lang="en-GB" sz="1100" dirty="0"/>
            <a:t>can </a:t>
          </a:r>
          <a:r>
            <a:rPr lang="en-GB" sz="1100" dirty="0">
              <a:latin typeface="Arial" panose="020B0604020202020204"/>
            </a:rPr>
            <a:t>pick and choose which types of content work best whether it's requesting leaflets or using social posts</a:t>
          </a:r>
          <a:r>
            <a:rPr lang="en-GB" sz="1100" dirty="0"/>
            <a:t>.</a:t>
          </a:r>
        </a:p>
      </dgm:t>
    </dgm:pt>
    <dgm:pt modelId="{DA5F6176-F368-4ABB-A628-93DC4A55AC9D}" type="parTrans" cxnId="{8BE4CB99-EF8D-4CC7-95CB-AED9C83D6BDA}">
      <dgm:prSet/>
      <dgm:spPr/>
      <dgm:t>
        <a:bodyPr/>
        <a:lstStyle/>
        <a:p>
          <a:endParaRPr lang="en-GB"/>
        </a:p>
      </dgm:t>
    </dgm:pt>
    <dgm:pt modelId="{13AF6602-AF6B-4E26-80A5-FBA7C42839D3}" type="sibTrans" cxnId="{8BE4CB99-EF8D-4CC7-95CB-AED9C83D6BDA}">
      <dgm:prSet/>
      <dgm:spPr/>
      <dgm:t>
        <a:bodyPr/>
        <a:lstStyle/>
        <a:p>
          <a:endParaRPr lang="en-GB"/>
        </a:p>
      </dgm:t>
    </dgm:pt>
    <dgm:pt modelId="{4BF30275-71D5-4618-9E18-2B46971F12C8}">
      <dgm:prSet custT="1"/>
      <dgm:spPr>
        <a:noFill/>
        <a:ln>
          <a:noFill/>
        </a:ln>
      </dgm:spPr>
      <dgm:t>
        <a:bodyPr lIns="0" rIns="0" anchor="t" anchorCtr="0"/>
        <a:lstStyle/>
        <a:p>
          <a:pPr algn="l">
            <a:lnSpc>
              <a:spcPct val="100000"/>
            </a:lnSpc>
            <a:spcAft>
              <a:spcPts val="800"/>
            </a:spcAft>
          </a:pPr>
          <a:r>
            <a:rPr lang="en-GB" sz="1800" b="1" dirty="0">
              <a:solidFill>
                <a:schemeClr val="accent1"/>
              </a:solidFill>
            </a:rPr>
            <a:t>Invite debate</a:t>
          </a:r>
        </a:p>
        <a:p>
          <a:pPr algn="l">
            <a:lnSpc>
              <a:spcPct val="100000"/>
            </a:lnSpc>
            <a:spcAft>
              <a:spcPts val="800"/>
            </a:spcAft>
          </a:pPr>
          <a:r>
            <a:rPr lang="en-GB" sz="1100" dirty="0">
              <a:latin typeface="Arial" panose="020B0604020202020204"/>
            </a:rPr>
            <a:t>If you're on social media, use</a:t>
          </a:r>
          <a:r>
            <a:rPr lang="en-GB" sz="1100" dirty="0"/>
            <a:t> our poll and social content to spark debate. Tag partners and use campaign hashtags to amplify your </a:t>
          </a:r>
          <a:r>
            <a:rPr lang="en-GB" sz="1100" b="0" dirty="0">
              <a:latin typeface="Arial" panose="020B0604020202020204"/>
            </a:rPr>
            <a:t>reach.</a:t>
          </a:r>
          <a:endParaRPr lang="en-GB" sz="1100" dirty="0"/>
        </a:p>
      </dgm:t>
    </dgm:pt>
    <dgm:pt modelId="{8A709A85-2F63-48E2-B340-3B0781ABE3D7}" type="parTrans" cxnId="{CF89A935-29FE-4294-BA76-5E05BA43CCA3}">
      <dgm:prSet/>
      <dgm:spPr/>
      <dgm:t>
        <a:bodyPr/>
        <a:lstStyle/>
        <a:p>
          <a:endParaRPr lang="en-GB"/>
        </a:p>
      </dgm:t>
    </dgm:pt>
    <dgm:pt modelId="{81C373A6-CBC7-4019-A388-3307C601253B}" type="sibTrans" cxnId="{CF89A935-29FE-4294-BA76-5E05BA43CCA3}">
      <dgm:prSet/>
      <dgm:spPr/>
      <dgm:t>
        <a:bodyPr/>
        <a:lstStyle/>
        <a:p>
          <a:endParaRPr lang="en-GB"/>
        </a:p>
      </dgm:t>
    </dgm:pt>
    <dgm:pt modelId="{F460DD58-2410-47A0-A778-F4B85B95E0E3}">
      <dgm:prSet custT="1"/>
      <dgm:spPr>
        <a:noFill/>
        <a:ln>
          <a:noFill/>
        </a:ln>
      </dgm:spPr>
      <dgm:t>
        <a:bodyPr lIns="0" rIns="0" anchor="t" anchorCtr="0"/>
        <a:lstStyle/>
        <a:p>
          <a:pPr algn="l">
            <a:lnSpc>
              <a:spcPct val="100000"/>
            </a:lnSpc>
            <a:spcAft>
              <a:spcPts val="800"/>
            </a:spcAft>
          </a:pPr>
          <a:r>
            <a:rPr lang="en-GB" sz="1800" b="1" dirty="0">
              <a:solidFill>
                <a:schemeClr val="accent1"/>
              </a:solidFill>
            </a:rPr>
            <a:t>Stick to the messages</a:t>
          </a:r>
        </a:p>
        <a:p>
          <a:pPr algn="l">
            <a:lnSpc>
              <a:spcPct val="100000"/>
            </a:lnSpc>
            <a:spcAft>
              <a:spcPts val="800"/>
            </a:spcAft>
          </a:pPr>
          <a:r>
            <a:rPr lang="en-GB" sz="1100" dirty="0">
              <a:latin typeface="Arial" panose="020B0604020202020204"/>
            </a:rPr>
            <a:t>Please</a:t>
          </a:r>
          <a:r>
            <a:rPr lang="en-GB" sz="1100" dirty="0"/>
            <a:t> use the provided content as it is to keep the messaging consistent and accurate. </a:t>
          </a:r>
          <a:r>
            <a:rPr lang="en-GB" sz="1100" dirty="0">
              <a:latin typeface="Arial" panose="020B0604020202020204"/>
            </a:rPr>
            <a:t>Most importantly, ensure there is a clear call to action – we want people to go to the website and share their thoughts: </a:t>
          </a:r>
          <a:r>
            <a:rPr lang="en-GB" sz="1100" dirty="0">
              <a:latin typeface="Arial" panose="020B0604020202020204"/>
              <a:hlinkClick xmlns:r="http://schemas.openxmlformats.org/officeDocument/2006/relationships" r:id="rId1"/>
            </a:rPr>
            <a:t>wessexsde.nhs.uk/have-your-say/</a:t>
          </a:r>
          <a:endParaRPr lang="en-GB" sz="1100" dirty="0">
            <a:highlight>
              <a:srgbClr val="FFFF00"/>
            </a:highlight>
          </a:endParaRPr>
        </a:p>
      </dgm:t>
    </dgm:pt>
    <dgm:pt modelId="{61BBDBF9-A950-41CE-A369-7A3DD3CAEC4D}" type="parTrans" cxnId="{185AAC08-0BFD-48B0-85EA-AF4B11832843}">
      <dgm:prSet/>
      <dgm:spPr/>
      <dgm:t>
        <a:bodyPr/>
        <a:lstStyle/>
        <a:p>
          <a:endParaRPr lang="en-GB"/>
        </a:p>
      </dgm:t>
    </dgm:pt>
    <dgm:pt modelId="{0B398597-7192-4A4A-A014-EB5FBADE585D}" type="sibTrans" cxnId="{185AAC08-0BFD-48B0-85EA-AF4B11832843}">
      <dgm:prSet/>
      <dgm:spPr/>
      <dgm:t>
        <a:bodyPr/>
        <a:lstStyle/>
        <a:p>
          <a:endParaRPr lang="en-GB"/>
        </a:p>
      </dgm:t>
    </dgm:pt>
    <dgm:pt modelId="{4653F4C7-ED69-4F16-9328-15D52F3F5343}">
      <dgm:prSet custT="1"/>
      <dgm:spPr>
        <a:noFill/>
        <a:ln>
          <a:noFill/>
        </a:ln>
      </dgm:spPr>
      <dgm:t>
        <a:bodyPr lIns="0" rIns="0" anchor="t" anchorCtr="0"/>
        <a:lstStyle/>
        <a:p>
          <a:pPr algn="l">
            <a:lnSpc>
              <a:spcPct val="100000"/>
            </a:lnSpc>
            <a:spcAft>
              <a:spcPts val="800"/>
            </a:spcAft>
          </a:pPr>
          <a:r>
            <a:rPr lang="en-GB" sz="1800" b="1" dirty="0">
              <a:solidFill>
                <a:schemeClr val="accent1"/>
              </a:solidFill>
            </a:rPr>
            <a:t>We can answer any questions</a:t>
          </a:r>
        </a:p>
        <a:p>
          <a:pPr algn="l">
            <a:lnSpc>
              <a:spcPct val="100000"/>
            </a:lnSpc>
            <a:spcAft>
              <a:spcPts val="800"/>
            </a:spcAft>
          </a:pPr>
          <a:r>
            <a:rPr lang="en-GB" sz="1100" dirty="0"/>
            <a:t>If you receive queries about the SDE, we’ve created a helpful </a:t>
          </a:r>
          <a:r>
            <a:rPr lang="en-GB" sz="1100" dirty="0">
              <a:hlinkClick xmlns:r="http://schemas.openxmlformats.org/officeDocument/2006/relationships" r:id="rId2"/>
            </a:rPr>
            <a:t>FAQ on our website</a:t>
          </a:r>
          <a:r>
            <a:rPr lang="en-GB" sz="1100" dirty="0"/>
            <a:t>. Or if you’d prefer, simply refer them to the campaign team - we’re here to help!</a:t>
          </a:r>
        </a:p>
      </dgm:t>
    </dgm:pt>
    <dgm:pt modelId="{BAB2FC7F-D733-4184-B063-FFCA47C83317}" type="parTrans" cxnId="{8DC15186-5845-4F90-B72E-D4707B447EA4}">
      <dgm:prSet/>
      <dgm:spPr/>
      <dgm:t>
        <a:bodyPr/>
        <a:lstStyle/>
        <a:p>
          <a:endParaRPr lang="en-GB"/>
        </a:p>
      </dgm:t>
    </dgm:pt>
    <dgm:pt modelId="{41F70DBB-57CF-483C-BDA1-49B6388417D3}" type="sibTrans" cxnId="{8DC15186-5845-4F90-B72E-D4707B447EA4}">
      <dgm:prSet/>
      <dgm:spPr/>
      <dgm:t>
        <a:bodyPr/>
        <a:lstStyle/>
        <a:p>
          <a:endParaRPr lang="en-GB"/>
        </a:p>
      </dgm:t>
    </dgm:pt>
    <dgm:pt modelId="{418CF1A9-F873-4A92-8457-E8941E7EAA5B}">
      <dgm:prSet custT="1"/>
      <dgm:spPr>
        <a:noFill/>
        <a:ln>
          <a:noFill/>
        </a:ln>
      </dgm:spPr>
      <dgm:t>
        <a:bodyPr lIns="0" rIns="0" anchor="t" anchorCtr="0"/>
        <a:lstStyle/>
        <a:p>
          <a:pPr algn="l">
            <a:lnSpc>
              <a:spcPct val="100000"/>
            </a:lnSpc>
            <a:spcAft>
              <a:spcPts val="800"/>
            </a:spcAft>
          </a:pPr>
          <a:r>
            <a:rPr lang="en-GB" sz="1800" b="1" dirty="0">
              <a:solidFill>
                <a:schemeClr val="accent1"/>
              </a:solidFill>
            </a:rPr>
            <a:t>Track and share engagement</a:t>
          </a:r>
        </a:p>
        <a:p>
          <a:pPr algn="l">
            <a:lnSpc>
              <a:spcPct val="100000"/>
            </a:lnSpc>
            <a:spcAft>
              <a:spcPts val="800"/>
            </a:spcAft>
          </a:pPr>
          <a:r>
            <a:rPr lang="en-GB" sz="1100" dirty="0"/>
            <a:t>Monitor how your audience interacts with the campaign (e.g., likes, shares, and comments). We would greatly appreciate it if you could share your engagement insights with the campaign team. </a:t>
          </a:r>
        </a:p>
      </dgm:t>
    </dgm:pt>
    <dgm:pt modelId="{2D60645A-2D6B-46A1-A1EB-307D95732572}" type="parTrans" cxnId="{FA202372-8608-42AA-A3A7-69C65AA0EEA5}">
      <dgm:prSet/>
      <dgm:spPr/>
      <dgm:t>
        <a:bodyPr/>
        <a:lstStyle/>
        <a:p>
          <a:endParaRPr lang="en-GB"/>
        </a:p>
      </dgm:t>
    </dgm:pt>
    <dgm:pt modelId="{FF5248FA-4405-41DE-B434-D303BAA48F62}" type="sibTrans" cxnId="{FA202372-8608-42AA-A3A7-69C65AA0EEA5}">
      <dgm:prSet/>
      <dgm:spPr/>
      <dgm:t>
        <a:bodyPr/>
        <a:lstStyle/>
        <a:p>
          <a:endParaRPr lang="en-GB"/>
        </a:p>
      </dgm:t>
    </dgm:pt>
    <dgm:pt modelId="{8AF01BCD-F90F-4957-8A6B-3099B9099343}" type="pres">
      <dgm:prSet presAssocID="{3EAE4C8D-892F-46FE-B11E-1B80E368C494}" presName="diagram" presStyleCnt="0">
        <dgm:presLayoutVars>
          <dgm:dir/>
          <dgm:resizeHandles val="exact"/>
        </dgm:presLayoutVars>
      </dgm:prSet>
      <dgm:spPr/>
    </dgm:pt>
    <dgm:pt modelId="{3CFDEEAB-826E-47DB-854D-CCD75C2D0B27}" type="pres">
      <dgm:prSet presAssocID="{B11BB575-CB67-47FC-9CDB-4DF45D031E12}" presName="node" presStyleLbl="node1" presStyleIdx="0" presStyleCnt="5" custScaleY="305462">
        <dgm:presLayoutVars>
          <dgm:bulletEnabled val="1"/>
        </dgm:presLayoutVars>
      </dgm:prSet>
      <dgm:spPr/>
    </dgm:pt>
    <dgm:pt modelId="{91B7C3E0-C4F7-48E6-B842-8710DE0B7B69}" type="pres">
      <dgm:prSet presAssocID="{13AF6602-AF6B-4E26-80A5-FBA7C42839D3}" presName="sibTrans" presStyleCnt="0"/>
      <dgm:spPr/>
    </dgm:pt>
    <dgm:pt modelId="{3679559F-1A63-49A6-8B69-5E637E791A71}" type="pres">
      <dgm:prSet presAssocID="{4BF30275-71D5-4618-9E18-2B46971F12C8}" presName="node" presStyleLbl="node1" presStyleIdx="1" presStyleCnt="5" custScaleY="305462">
        <dgm:presLayoutVars>
          <dgm:bulletEnabled val="1"/>
        </dgm:presLayoutVars>
      </dgm:prSet>
      <dgm:spPr/>
    </dgm:pt>
    <dgm:pt modelId="{4F24D7CE-14A7-41A7-8C27-E23720B526FC}" type="pres">
      <dgm:prSet presAssocID="{81C373A6-CBC7-4019-A388-3307C601253B}" presName="sibTrans" presStyleCnt="0"/>
      <dgm:spPr/>
    </dgm:pt>
    <dgm:pt modelId="{CD2A1BBC-2767-46B7-B038-F6690B0D2F07}" type="pres">
      <dgm:prSet presAssocID="{F460DD58-2410-47A0-A778-F4B85B95E0E3}" presName="node" presStyleLbl="node1" presStyleIdx="2" presStyleCnt="5" custScaleY="305462">
        <dgm:presLayoutVars>
          <dgm:bulletEnabled val="1"/>
        </dgm:presLayoutVars>
      </dgm:prSet>
      <dgm:spPr/>
    </dgm:pt>
    <dgm:pt modelId="{91924E15-73B1-4DC2-AA2D-D7B0ECEB8534}" type="pres">
      <dgm:prSet presAssocID="{0B398597-7192-4A4A-A014-EB5FBADE585D}" presName="sibTrans" presStyleCnt="0"/>
      <dgm:spPr/>
    </dgm:pt>
    <dgm:pt modelId="{250818CA-F8F9-4CFF-A74A-8369BA14CF1C}" type="pres">
      <dgm:prSet presAssocID="{4653F4C7-ED69-4F16-9328-15D52F3F5343}" presName="node" presStyleLbl="node1" presStyleIdx="3" presStyleCnt="5" custScaleY="305462">
        <dgm:presLayoutVars>
          <dgm:bulletEnabled val="1"/>
        </dgm:presLayoutVars>
      </dgm:prSet>
      <dgm:spPr/>
    </dgm:pt>
    <dgm:pt modelId="{5CEA1206-7C45-4B0E-B756-04E13062A2F4}" type="pres">
      <dgm:prSet presAssocID="{41F70DBB-57CF-483C-BDA1-49B6388417D3}" presName="sibTrans" presStyleCnt="0"/>
      <dgm:spPr/>
    </dgm:pt>
    <dgm:pt modelId="{CD19EB4D-006E-49D9-A577-69BE4357A39A}" type="pres">
      <dgm:prSet presAssocID="{418CF1A9-F873-4A92-8457-E8941E7EAA5B}" presName="node" presStyleLbl="node1" presStyleIdx="4" presStyleCnt="5" custScaleY="305462">
        <dgm:presLayoutVars>
          <dgm:bulletEnabled val="1"/>
        </dgm:presLayoutVars>
      </dgm:prSet>
      <dgm:spPr/>
    </dgm:pt>
  </dgm:ptLst>
  <dgm:cxnLst>
    <dgm:cxn modelId="{55FA9006-4D0E-4CE1-83D4-E13065006202}" type="presOf" srcId="{B11BB575-CB67-47FC-9CDB-4DF45D031E12}" destId="{3CFDEEAB-826E-47DB-854D-CCD75C2D0B27}" srcOrd="0" destOrd="0" presId="urn:microsoft.com/office/officeart/2005/8/layout/default"/>
    <dgm:cxn modelId="{185AAC08-0BFD-48B0-85EA-AF4B11832843}" srcId="{3EAE4C8D-892F-46FE-B11E-1B80E368C494}" destId="{F460DD58-2410-47A0-A778-F4B85B95E0E3}" srcOrd="2" destOrd="0" parTransId="{61BBDBF9-A950-41CE-A369-7A3DD3CAEC4D}" sibTransId="{0B398597-7192-4A4A-A014-EB5FBADE585D}"/>
    <dgm:cxn modelId="{CF89A935-29FE-4294-BA76-5E05BA43CCA3}" srcId="{3EAE4C8D-892F-46FE-B11E-1B80E368C494}" destId="{4BF30275-71D5-4618-9E18-2B46971F12C8}" srcOrd="1" destOrd="0" parTransId="{8A709A85-2F63-48E2-B340-3B0781ABE3D7}" sibTransId="{81C373A6-CBC7-4019-A388-3307C601253B}"/>
    <dgm:cxn modelId="{3D1FF75E-76FC-448E-A581-708067D909B9}" type="presOf" srcId="{4BF30275-71D5-4618-9E18-2B46971F12C8}" destId="{3679559F-1A63-49A6-8B69-5E637E791A71}" srcOrd="0" destOrd="0" presId="urn:microsoft.com/office/officeart/2005/8/layout/default"/>
    <dgm:cxn modelId="{0A84CA41-4BBC-4746-9D6C-2EC22A7E71C9}" type="presOf" srcId="{418CF1A9-F873-4A92-8457-E8941E7EAA5B}" destId="{CD19EB4D-006E-49D9-A577-69BE4357A39A}" srcOrd="0" destOrd="0" presId="urn:microsoft.com/office/officeart/2005/8/layout/default"/>
    <dgm:cxn modelId="{A641816E-0689-43A4-8446-B4951ED3AA28}" type="presOf" srcId="{3EAE4C8D-892F-46FE-B11E-1B80E368C494}" destId="{8AF01BCD-F90F-4957-8A6B-3099B9099343}" srcOrd="0" destOrd="0" presId="urn:microsoft.com/office/officeart/2005/8/layout/default"/>
    <dgm:cxn modelId="{FA202372-8608-42AA-A3A7-69C65AA0EEA5}" srcId="{3EAE4C8D-892F-46FE-B11E-1B80E368C494}" destId="{418CF1A9-F873-4A92-8457-E8941E7EAA5B}" srcOrd="4" destOrd="0" parTransId="{2D60645A-2D6B-46A1-A1EB-307D95732572}" sibTransId="{FF5248FA-4405-41DE-B434-D303BAA48F62}"/>
    <dgm:cxn modelId="{8DC15186-5845-4F90-B72E-D4707B447EA4}" srcId="{3EAE4C8D-892F-46FE-B11E-1B80E368C494}" destId="{4653F4C7-ED69-4F16-9328-15D52F3F5343}" srcOrd="3" destOrd="0" parTransId="{BAB2FC7F-D733-4184-B063-FFCA47C83317}" sibTransId="{41F70DBB-57CF-483C-BDA1-49B6388417D3}"/>
    <dgm:cxn modelId="{8BE4CB99-EF8D-4CC7-95CB-AED9C83D6BDA}" srcId="{3EAE4C8D-892F-46FE-B11E-1B80E368C494}" destId="{B11BB575-CB67-47FC-9CDB-4DF45D031E12}" srcOrd="0" destOrd="0" parTransId="{DA5F6176-F368-4ABB-A628-93DC4A55AC9D}" sibTransId="{13AF6602-AF6B-4E26-80A5-FBA7C42839D3}"/>
    <dgm:cxn modelId="{8A3B1DB5-2CC2-498F-B0B9-052BEA65B7CD}" type="presOf" srcId="{F460DD58-2410-47A0-A778-F4B85B95E0E3}" destId="{CD2A1BBC-2767-46B7-B038-F6690B0D2F07}" srcOrd="0" destOrd="0" presId="urn:microsoft.com/office/officeart/2005/8/layout/default"/>
    <dgm:cxn modelId="{8EBB96BE-DAEE-4558-9638-B4AF09605E9C}" type="presOf" srcId="{4653F4C7-ED69-4F16-9328-15D52F3F5343}" destId="{250818CA-F8F9-4CFF-A74A-8369BA14CF1C}" srcOrd="0" destOrd="0" presId="urn:microsoft.com/office/officeart/2005/8/layout/default"/>
    <dgm:cxn modelId="{7C397C8E-5ABA-4B1E-81FB-0124B654D5EA}" type="presParOf" srcId="{8AF01BCD-F90F-4957-8A6B-3099B9099343}" destId="{3CFDEEAB-826E-47DB-854D-CCD75C2D0B27}" srcOrd="0" destOrd="0" presId="urn:microsoft.com/office/officeart/2005/8/layout/default"/>
    <dgm:cxn modelId="{0A279341-9D00-4F91-A4DE-E580F1DE8EBF}" type="presParOf" srcId="{8AF01BCD-F90F-4957-8A6B-3099B9099343}" destId="{91B7C3E0-C4F7-48E6-B842-8710DE0B7B69}" srcOrd="1" destOrd="0" presId="urn:microsoft.com/office/officeart/2005/8/layout/default"/>
    <dgm:cxn modelId="{A0687C75-1807-4EFC-90CA-636B63CB7B6D}" type="presParOf" srcId="{8AF01BCD-F90F-4957-8A6B-3099B9099343}" destId="{3679559F-1A63-49A6-8B69-5E637E791A71}" srcOrd="2" destOrd="0" presId="urn:microsoft.com/office/officeart/2005/8/layout/default"/>
    <dgm:cxn modelId="{64235632-8D32-4B58-8A3C-AE9518324932}" type="presParOf" srcId="{8AF01BCD-F90F-4957-8A6B-3099B9099343}" destId="{4F24D7CE-14A7-41A7-8C27-E23720B526FC}" srcOrd="3" destOrd="0" presId="urn:microsoft.com/office/officeart/2005/8/layout/default"/>
    <dgm:cxn modelId="{67C55E35-87C0-4047-BD68-671E75429CDE}" type="presParOf" srcId="{8AF01BCD-F90F-4957-8A6B-3099B9099343}" destId="{CD2A1BBC-2767-46B7-B038-F6690B0D2F07}" srcOrd="4" destOrd="0" presId="urn:microsoft.com/office/officeart/2005/8/layout/default"/>
    <dgm:cxn modelId="{84202098-3F33-4258-AF8F-1E1A3797DA91}" type="presParOf" srcId="{8AF01BCD-F90F-4957-8A6B-3099B9099343}" destId="{91924E15-73B1-4DC2-AA2D-D7B0ECEB8534}" srcOrd="5" destOrd="0" presId="urn:microsoft.com/office/officeart/2005/8/layout/default"/>
    <dgm:cxn modelId="{CCB8DAEB-42A8-42FC-A47E-6D243928C783}" type="presParOf" srcId="{8AF01BCD-F90F-4957-8A6B-3099B9099343}" destId="{250818CA-F8F9-4CFF-A74A-8369BA14CF1C}" srcOrd="6" destOrd="0" presId="urn:microsoft.com/office/officeart/2005/8/layout/default"/>
    <dgm:cxn modelId="{08ADC24D-1CE4-43C8-8192-0FC39B8C136C}" type="presParOf" srcId="{8AF01BCD-F90F-4957-8A6B-3099B9099343}" destId="{5CEA1206-7C45-4B0E-B756-04E13062A2F4}" srcOrd="7" destOrd="0" presId="urn:microsoft.com/office/officeart/2005/8/layout/default"/>
    <dgm:cxn modelId="{1BD0757D-F07A-49C9-8FB1-99E49D50422C}" type="presParOf" srcId="{8AF01BCD-F90F-4957-8A6B-3099B9099343}" destId="{CD19EB4D-006E-49D9-A577-69BE4357A39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DEEAB-826E-47DB-854D-CCD75C2D0B27}">
      <dsp:nvSpPr>
        <dsp:cNvPr id="0" name=""/>
        <dsp:cNvSpPr/>
      </dsp:nvSpPr>
      <dsp:spPr>
        <a:xfrm>
          <a:off x="2866" y="9924"/>
          <a:ext cx="1551748" cy="284400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t" anchorCtr="0">
          <a:noAutofit/>
        </a:bodyPr>
        <a:lstStyle/>
        <a:p>
          <a:pPr marL="0" lvl="0" indent="0" algn="l" defTabSz="800100">
            <a:lnSpc>
              <a:spcPct val="100000"/>
            </a:lnSpc>
            <a:spcBef>
              <a:spcPct val="0"/>
            </a:spcBef>
            <a:spcAft>
              <a:spcPts val="800"/>
            </a:spcAft>
            <a:buFont typeface="+mj-lt"/>
            <a:buNone/>
          </a:pPr>
          <a:r>
            <a:rPr lang="en-GB" sz="1800" b="1" kern="1200" dirty="0">
              <a:solidFill>
                <a:schemeClr val="accent1"/>
              </a:solidFill>
            </a:rPr>
            <a:t>Use what works for you</a:t>
          </a:r>
        </a:p>
        <a:p>
          <a:pPr marL="0" lvl="0" indent="0" algn="l" defTabSz="800100">
            <a:lnSpc>
              <a:spcPct val="100000"/>
            </a:lnSpc>
            <a:spcBef>
              <a:spcPct val="0"/>
            </a:spcBef>
            <a:spcAft>
              <a:spcPts val="800"/>
            </a:spcAft>
            <a:buFont typeface="+mj-lt"/>
            <a:buNone/>
          </a:pPr>
          <a:r>
            <a:rPr lang="en-GB" sz="1100" b="0" kern="1200" dirty="0">
              <a:latin typeface="Arial" panose="020B0604020202020204"/>
            </a:rPr>
            <a:t>You</a:t>
          </a:r>
          <a:r>
            <a:rPr lang="en-GB" sz="1100" kern="1200" dirty="0">
              <a:latin typeface="Arial" panose="020B0604020202020204"/>
            </a:rPr>
            <a:t> </a:t>
          </a:r>
          <a:r>
            <a:rPr lang="en-GB" sz="1100" kern="1200" dirty="0"/>
            <a:t>can </a:t>
          </a:r>
          <a:r>
            <a:rPr lang="en-GB" sz="1100" kern="1200" dirty="0">
              <a:latin typeface="Arial" panose="020B0604020202020204"/>
            </a:rPr>
            <a:t>pick and choose which types of content work best whether it's requesting leaflets or using social posts</a:t>
          </a:r>
          <a:r>
            <a:rPr lang="en-GB" sz="1100" kern="1200" dirty="0"/>
            <a:t>.</a:t>
          </a:r>
        </a:p>
      </dsp:txBody>
      <dsp:txXfrm>
        <a:off x="2866" y="9924"/>
        <a:ext cx="1551748" cy="2844001"/>
      </dsp:txXfrm>
    </dsp:sp>
    <dsp:sp modelId="{3679559F-1A63-49A6-8B69-5E637E791A71}">
      <dsp:nvSpPr>
        <dsp:cNvPr id="0" name=""/>
        <dsp:cNvSpPr/>
      </dsp:nvSpPr>
      <dsp:spPr>
        <a:xfrm>
          <a:off x="1709789" y="9924"/>
          <a:ext cx="1551748" cy="284400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t" anchorCtr="0">
          <a:noAutofit/>
        </a:bodyPr>
        <a:lstStyle/>
        <a:p>
          <a:pPr marL="0" lvl="0" indent="0" algn="l" defTabSz="800100">
            <a:lnSpc>
              <a:spcPct val="100000"/>
            </a:lnSpc>
            <a:spcBef>
              <a:spcPct val="0"/>
            </a:spcBef>
            <a:spcAft>
              <a:spcPts val="800"/>
            </a:spcAft>
            <a:buNone/>
          </a:pPr>
          <a:r>
            <a:rPr lang="en-GB" sz="1800" b="1" kern="1200" dirty="0">
              <a:solidFill>
                <a:schemeClr val="accent1"/>
              </a:solidFill>
            </a:rPr>
            <a:t>Invite debate</a:t>
          </a:r>
        </a:p>
        <a:p>
          <a:pPr marL="0" lvl="0" indent="0" algn="l" defTabSz="800100">
            <a:lnSpc>
              <a:spcPct val="100000"/>
            </a:lnSpc>
            <a:spcBef>
              <a:spcPct val="0"/>
            </a:spcBef>
            <a:spcAft>
              <a:spcPts val="800"/>
            </a:spcAft>
            <a:buNone/>
          </a:pPr>
          <a:r>
            <a:rPr lang="en-GB" sz="1100" kern="1200" dirty="0">
              <a:latin typeface="Arial" panose="020B0604020202020204"/>
            </a:rPr>
            <a:t>If you're on social media, use</a:t>
          </a:r>
          <a:r>
            <a:rPr lang="en-GB" sz="1100" kern="1200" dirty="0"/>
            <a:t> our poll and social content to spark debate. Tag partners and use campaign hashtags to amplify your </a:t>
          </a:r>
          <a:r>
            <a:rPr lang="en-GB" sz="1100" b="0" kern="1200" dirty="0">
              <a:latin typeface="Arial" panose="020B0604020202020204"/>
            </a:rPr>
            <a:t>reach.</a:t>
          </a:r>
          <a:endParaRPr lang="en-GB" sz="1100" kern="1200" dirty="0"/>
        </a:p>
      </dsp:txBody>
      <dsp:txXfrm>
        <a:off x="1709789" y="9924"/>
        <a:ext cx="1551748" cy="2844001"/>
      </dsp:txXfrm>
    </dsp:sp>
    <dsp:sp modelId="{CD2A1BBC-2767-46B7-B038-F6690B0D2F07}">
      <dsp:nvSpPr>
        <dsp:cNvPr id="0" name=""/>
        <dsp:cNvSpPr/>
      </dsp:nvSpPr>
      <dsp:spPr>
        <a:xfrm>
          <a:off x="3416713" y="9924"/>
          <a:ext cx="1551748" cy="284400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t" anchorCtr="0">
          <a:noAutofit/>
        </a:bodyPr>
        <a:lstStyle/>
        <a:p>
          <a:pPr marL="0" lvl="0" indent="0" algn="l" defTabSz="800100">
            <a:lnSpc>
              <a:spcPct val="100000"/>
            </a:lnSpc>
            <a:spcBef>
              <a:spcPct val="0"/>
            </a:spcBef>
            <a:spcAft>
              <a:spcPts val="800"/>
            </a:spcAft>
            <a:buNone/>
          </a:pPr>
          <a:r>
            <a:rPr lang="en-GB" sz="1800" b="1" kern="1200" dirty="0">
              <a:solidFill>
                <a:schemeClr val="accent1"/>
              </a:solidFill>
            </a:rPr>
            <a:t>Stick to the messages</a:t>
          </a:r>
        </a:p>
        <a:p>
          <a:pPr marL="0" lvl="0" indent="0" algn="l" defTabSz="800100">
            <a:lnSpc>
              <a:spcPct val="100000"/>
            </a:lnSpc>
            <a:spcBef>
              <a:spcPct val="0"/>
            </a:spcBef>
            <a:spcAft>
              <a:spcPts val="800"/>
            </a:spcAft>
            <a:buNone/>
          </a:pPr>
          <a:r>
            <a:rPr lang="en-GB" sz="1100" kern="1200" dirty="0">
              <a:latin typeface="Arial" panose="020B0604020202020204"/>
            </a:rPr>
            <a:t>Please</a:t>
          </a:r>
          <a:r>
            <a:rPr lang="en-GB" sz="1100" kern="1200" dirty="0"/>
            <a:t> use the provided content as it is to keep the messaging consistent and accurate. </a:t>
          </a:r>
          <a:r>
            <a:rPr lang="en-GB" sz="1100" kern="1200" dirty="0">
              <a:latin typeface="Arial" panose="020B0604020202020204"/>
            </a:rPr>
            <a:t>Most importantly, ensure there is a clear call to action – we want people to go to the website and share their thoughts: </a:t>
          </a:r>
          <a:r>
            <a:rPr lang="en-GB" sz="1100" kern="1200" dirty="0">
              <a:latin typeface="Arial" panose="020B0604020202020204"/>
              <a:hlinkClick xmlns:r="http://schemas.openxmlformats.org/officeDocument/2006/relationships" r:id="rId1"/>
            </a:rPr>
            <a:t>wessexsde.nhs.uk/have-your-say/</a:t>
          </a:r>
          <a:endParaRPr lang="en-GB" sz="1100" kern="1200" dirty="0">
            <a:highlight>
              <a:srgbClr val="FFFF00"/>
            </a:highlight>
          </a:endParaRPr>
        </a:p>
      </dsp:txBody>
      <dsp:txXfrm>
        <a:off x="3416713" y="9924"/>
        <a:ext cx="1551748" cy="2844001"/>
      </dsp:txXfrm>
    </dsp:sp>
    <dsp:sp modelId="{250818CA-F8F9-4CFF-A74A-8369BA14CF1C}">
      <dsp:nvSpPr>
        <dsp:cNvPr id="0" name=""/>
        <dsp:cNvSpPr/>
      </dsp:nvSpPr>
      <dsp:spPr>
        <a:xfrm>
          <a:off x="5123636" y="9924"/>
          <a:ext cx="1551748" cy="284400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t" anchorCtr="0">
          <a:noAutofit/>
        </a:bodyPr>
        <a:lstStyle/>
        <a:p>
          <a:pPr marL="0" lvl="0" indent="0" algn="l" defTabSz="800100">
            <a:lnSpc>
              <a:spcPct val="100000"/>
            </a:lnSpc>
            <a:spcBef>
              <a:spcPct val="0"/>
            </a:spcBef>
            <a:spcAft>
              <a:spcPts val="800"/>
            </a:spcAft>
            <a:buNone/>
          </a:pPr>
          <a:r>
            <a:rPr lang="en-GB" sz="1800" b="1" kern="1200" dirty="0">
              <a:solidFill>
                <a:schemeClr val="accent1"/>
              </a:solidFill>
            </a:rPr>
            <a:t>We can answer any questions</a:t>
          </a:r>
        </a:p>
        <a:p>
          <a:pPr marL="0" lvl="0" indent="0" algn="l" defTabSz="800100">
            <a:lnSpc>
              <a:spcPct val="100000"/>
            </a:lnSpc>
            <a:spcBef>
              <a:spcPct val="0"/>
            </a:spcBef>
            <a:spcAft>
              <a:spcPts val="800"/>
            </a:spcAft>
            <a:buNone/>
          </a:pPr>
          <a:r>
            <a:rPr lang="en-GB" sz="1100" kern="1200" dirty="0"/>
            <a:t>If you receive queries about the SDE, we’ve created a helpful </a:t>
          </a:r>
          <a:r>
            <a:rPr lang="en-GB" sz="1100" kern="1200" dirty="0">
              <a:hlinkClick xmlns:r="http://schemas.openxmlformats.org/officeDocument/2006/relationships" r:id="rId2"/>
            </a:rPr>
            <a:t>FAQ on our website</a:t>
          </a:r>
          <a:r>
            <a:rPr lang="en-GB" sz="1100" kern="1200" dirty="0"/>
            <a:t>. Or if you’d prefer, simply refer them to the campaign team - we’re here to help!</a:t>
          </a:r>
        </a:p>
      </dsp:txBody>
      <dsp:txXfrm>
        <a:off x="5123636" y="9924"/>
        <a:ext cx="1551748" cy="2844001"/>
      </dsp:txXfrm>
    </dsp:sp>
    <dsp:sp modelId="{CD19EB4D-006E-49D9-A577-69BE4357A39A}">
      <dsp:nvSpPr>
        <dsp:cNvPr id="0" name=""/>
        <dsp:cNvSpPr/>
      </dsp:nvSpPr>
      <dsp:spPr>
        <a:xfrm>
          <a:off x="6830560" y="9924"/>
          <a:ext cx="1551748" cy="2844001"/>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68580" numCol="1" spcCol="1270" anchor="t" anchorCtr="0">
          <a:noAutofit/>
        </a:bodyPr>
        <a:lstStyle/>
        <a:p>
          <a:pPr marL="0" lvl="0" indent="0" algn="l" defTabSz="800100">
            <a:lnSpc>
              <a:spcPct val="100000"/>
            </a:lnSpc>
            <a:spcBef>
              <a:spcPct val="0"/>
            </a:spcBef>
            <a:spcAft>
              <a:spcPts val="800"/>
            </a:spcAft>
            <a:buNone/>
          </a:pPr>
          <a:r>
            <a:rPr lang="en-GB" sz="1800" b="1" kern="1200" dirty="0">
              <a:solidFill>
                <a:schemeClr val="accent1"/>
              </a:solidFill>
            </a:rPr>
            <a:t>Track and share engagement</a:t>
          </a:r>
        </a:p>
        <a:p>
          <a:pPr marL="0" lvl="0" indent="0" algn="l" defTabSz="800100">
            <a:lnSpc>
              <a:spcPct val="100000"/>
            </a:lnSpc>
            <a:spcBef>
              <a:spcPct val="0"/>
            </a:spcBef>
            <a:spcAft>
              <a:spcPts val="800"/>
            </a:spcAft>
            <a:buNone/>
          </a:pPr>
          <a:r>
            <a:rPr lang="en-GB" sz="1100" kern="1200" dirty="0"/>
            <a:t>Monitor how your audience interacts with the campaign (e.g., likes, shares, and comments). We would greatly appreciate it if you could share your engagement insights with the campaign team. </a:t>
          </a:r>
        </a:p>
      </dsp:txBody>
      <dsp:txXfrm>
        <a:off x="6830560" y="9924"/>
        <a:ext cx="1551748" cy="28440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FEBBFF48-AC05-454C-851B-72431D489A83}" type="datetimeFigureOut">
              <a:rPr lang="en-GB" smtClean="0"/>
              <a:t>09/04/2025</a:t>
            </a:fld>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26720AD0-DA5E-3140-BD2F-207D9EB93A73}" type="slidenum">
              <a:rPr lang="en-GB" smtClean="0"/>
              <a:t>‹#›</a:t>
            </a:fld>
            <a:endParaRPr lang="en-GB" dirty="0"/>
          </a:p>
        </p:txBody>
      </p:sp>
    </p:spTree>
    <p:extLst>
      <p:ext uri="{BB962C8B-B14F-4D97-AF65-F5344CB8AC3E}">
        <p14:creationId xmlns:p14="http://schemas.microsoft.com/office/powerpoint/2010/main" val="928336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NSDE Main cover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41D32E-6CD1-06B0-9D2E-906BDF4F083C}"/>
              </a:ext>
            </a:extLst>
          </p:cNvPr>
          <p:cNvSpPr/>
          <p:nvPr userDrawn="1"/>
        </p:nvSpPr>
        <p:spPr>
          <a:xfrm>
            <a:off x="0" y="1"/>
            <a:ext cx="9144000" cy="51435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544DE89D-98F5-583F-A4BA-2A4D0F1BBDA9}"/>
              </a:ext>
            </a:extLst>
          </p:cNvPr>
          <p:cNvSpPr>
            <a:spLocks noGrp="1"/>
          </p:cNvSpPr>
          <p:nvPr>
            <p:ph type="body" sz="quarter" idx="10" hasCustomPrompt="1"/>
          </p:nvPr>
        </p:nvSpPr>
        <p:spPr>
          <a:xfrm>
            <a:off x="4572000" y="3674414"/>
            <a:ext cx="4271962" cy="787400"/>
          </a:xfrm>
        </p:spPr>
        <p:txBody>
          <a:bodyPr>
            <a:noAutofit/>
          </a:bodyPr>
          <a:lstStyle>
            <a:lvl1pPr marL="0" indent="0">
              <a:buNone/>
              <a:defRPr sz="2400" b="1">
                <a:solidFill>
                  <a:schemeClr val="accent2">
                    <a:lumMod val="20000"/>
                    <a:lumOff val="80000"/>
                  </a:schemeClr>
                </a:solidFill>
              </a:defRPr>
            </a:lvl1pPr>
          </a:lstStyle>
          <a:p>
            <a:pPr lvl="0"/>
            <a:r>
              <a:rPr lang="en-GB"/>
              <a:t>Subheading here</a:t>
            </a:r>
            <a:endParaRPr lang="en-US"/>
          </a:p>
        </p:txBody>
      </p:sp>
      <p:sp>
        <p:nvSpPr>
          <p:cNvPr id="2" name="Title 1"/>
          <p:cNvSpPr>
            <a:spLocks noGrp="1"/>
          </p:cNvSpPr>
          <p:nvPr>
            <p:ph type="ctrTitle" hasCustomPrompt="1"/>
          </p:nvPr>
        </p:nvSpPr>
        <p:spPr>
          <a:xfrm>
            <a:off x="4572000" y="2053534"/>
            <a:ext cx="4271962" cy="1612641"/>
          </a:xfrm>
          <a:prstGeom prst="rect">
            <a:avLst/>
          </a:prstGeom>
        </p:spPr>
        <p:txBody>
          <a:bodyPr anchor="b"/>
          <a:lstStyle>
            <a:lvl1pPr algn="l">
              <a:defRPr sz="4500" b="1">
                <a:solidFill>
                  <a:schemeClr val="bg1"/>
                </a:solidFill>
              </a:defRPr>
            </a:lvl1pPr>
          </a:lstStyle>
          <a:p>
            <a:r>
              <a:rPr lang="en-GB"/>
              <a:t>Title of presentation</a:t>
            </a:r>
            <a:endParaRPr lang="en-US"/>
          </a:p>
        </p:txBody>
      </p:sp>
      <p:pic>
        <p:nvPicPr>
          <p:cNvPr id="4" name="Picture 3">
            <a:extLst>
              <a:ext uri="{FF2B5EF4-FFF2-40B4-BE49-F238E27FC236}">
                <a16:creationId xmlns:a16="http://schemas.microsoft.com/office/drawing/2014/main" id="{B68DC6E1-C314-AD48-094B-B4338B8CB5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4271962" cy="5143500"/>
          </a:xfrm>
          <a:prstGeom prst="rect">
            <a:avLst/>
          </a:prstGeom>
        </p:spPr>
      </p:pic>
      <p:pic>
        <p:nvPicPr>
          <p:cNvPr id="9" name="Picture 8" descr="Logo&#10;&#10;Description automatically generated">
            <a:extLst>
              <a:ext uri="{FF2B5EF4-FFF2-40B4-BE49-F238E27FC236}">
                <a16:creationId xmlns:a16="http://schemas.microsoft.com/office/drawing/2014/main" id="{E9C389B5-C14A-071C-1565-5CBB2547CB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11923" y="0"/>
            <a:ext cx="1432077" cy="921303"/>
          </a:xfrm>
          <a:prstGeom prst="rect">
            <a:avLst/>
          </a:prstGeom>
        </p:spPr>
      </p:pic>
      <p:pic>
        <p:nvPicPr>
          <p:cNvPr id="22" name="Picture 21" descr="Logo&#10;&#10;Description automatically generated">
            <a:extLst>
              <a:ext uri="{FF2B5EF4-FFF2-40B4-BE49-F238E27FC236}">
                <a16:creationId xmlns:a16="http://schemas.microsoft.com/office/drawing/2014/main" id="{679CD6B1-9780-36DD-5573-8E12744E1C7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07926" y="1564757"/>
            <a:ext cx="3774272" cy="2713672"/>
          </a:xfrm>
          <a:prstGeom prst="rect">
            <a:avLst/>
          </a:prstGeom>
        </p:spPr>
      </p:pic>
    </p:spTree>
    <p:extLst>
      <p:ext uri="{BB962C8B-B14F-4D97-AF65-F5344CB8AC3E}">
        <p14:creationId xmlns:p14="http://schemas.microsoft.com/office/powerpoint/2010/main" val="355969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NSDE Break P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9" y="2536626"/>
            <a:ext cx="4191857" cy="994172"/>
          </a:xfrm>
          <a:prstGeom prst="rect">
            <a:avLst/>
          </a:prstGeom>
        </p:spPr>
        <p:txBody>
          <a:bodyPr anchor="b" anchorCtr="0">
            <a:noAutofit/>
          </a:bodyPr>
          <a:lstStyle>
            <a:lvl1pPr>
              <a:defRPr sz="3500" b="1">
                <a:solidFill>
                  <a:schemeClr val="accent1"/>
                </a:solidFill>
              </a:defRPr>
            </a:lvl1pPr>
          </a:lstStyle>
          <a:p>
            <a:r>
              <a:rPr lang="en-GB"/>
              <a:t>Breaker </a:t>
            </a:r>
            <a:br>
              <a:rPr lang="en-GB"/>
            </a:br>
            <a:r>
              <a:rPr lang="en-GB"/>
              <a:t>page style 1</a:t>
            </a:r>
            <a:endParaRPr lang="en-US"/>
          </a:p>
        </p:txBody>
      </p:sp>
      <p:sp>
        <p:nvSpPr>
          <p:cNvPr id="7" name="Text Placeholder 14">
            <a:extLst>
              <a:ext uri="{FF2B5EF4-FFF2-40B4-BE49-F238E27FC236}">
                <a16:creationId xmlns:a16="http://schemas.microsoft.com/office/drawing/2014/main" id="{F3FF7951-6EA6-7414-2CC3-5D2A42E4E0F0}"/>
              </a:ext>
            </a:extLst>
          </p:cNvPr>
          <p:cNvSpPr>
            <a:spLocks noGrp="1"/>
          </p:cNvSpPr>
          <p:nvPr>
            <p:ph type="body" sz="quarter" idx="10" hasCustomPrompt="1"/>
          </p:nvPr>
        </p:nvSpPr>
        <p:spPr>
          <a:xfrm>
            <a:off x="4572000" y="3530798"/>
            <a:ext cx="4191855" cy="787400"/>
          </a:xfrm>
        </p:spPr>
        <p:txBody>
          <a:bodyPr>
            <a:noAutofit/>
          </a:bodyPr>
          <a:lstStyle>
            <a:lvl1pPr marL="0" indent="0">
              <a:buNone/>
              <a:defRPr sz="3500" b="1">
                <a:solidFill>
                  <a:schemeClr val="accent2"/>
                </a:solidFill>
              </a:defRPr>
            </a:lvl1pPr>
          </a:lstStyle>
          <a:p>
            <a:pPr lvl="0"/>
            <a:r>
              <a:rPr lang="en-GB"/>
              <a:t>with keyword</a:t>
            </a:r>
            <a:endParaRPr lang="en-US"/>
          </a:p>
        </p:txBody>
      </p:sp>
      <p:pic>
        <p:nvPicPr>
          <p:cNvPr id="4" name="Picture 3">
            <a:extLst>
              <a:ext uri="{FF2B5EF4-FFF2-40B4-BE49-F238E27FC236}">
                <a16:creationId xmlns:a16="http://schemas.microsoft.com/office/drawing/2014/main" id="{2161C019-8EDE-6BFF-BBD6-69A6E3D672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939773"/>
            <a:ext cx="4289502" cy="4222777"/>
          </a:xfrm>
          <a:prstGeom prst="rect">
            <a:avLst/>
          </a:prstGeom>
        </p:spPr>
      </p:pic>
    </p:spTree>
    <p:extLst>
      <p:ext uri="{BB962C8B-B14F-4D97-AF65-F5344CB8AC3E}">
        <p14:creationId xmlns:p14="http://schemas.microsoft.com/office/powerpoint/2010/main" val="529336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NSDE Break Pag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302BAA-7DAD-E0F9-1660-3470520BAB19}"/>
              </a:ext>
            </a:extLst>
          </p:cNvPr>
          <p:cNvSpPr/>
          <p:nvPr userDrawn="1"/>
        </p:nvSpPr>
        <p:spPr>
          <a:xfrm>
            <a:off x="-2" y="0"/>
            <a:ext cx="9144001" cy="51435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1999" y="2536626"/>
            <a:ext cx="4191855" cy="994172"/>
          </a:xfrm>
          <a:prstGeom prst="rect">
            <a:avLst/>
          </a:prstGeom>
        </p:spPr>
        <p:txBody>
          <a:bodyPr anchor="b" anchorCtr="0">
            <a:noAutofit/>
          </a:bodyPr>
          <a:lstStyle>
            <a:lvl1pPr>
              <a:defRPr sz="3500" b="1">
                <a:solidFill>
                  <a:schemeClr val="bg1"/>
                </a:solidFill>
              </a:defRPr>
            </a:lvl1pPr>
          </a:lstStyle>
          <a:p>
            <a:r>
              <a:rPr lang="en-GB"/>
              <a:t>Breaker </a:t>
            </a:r>
            <a:br>
              <a:rPr lang="en-GB"/>
            </a:br>
            <a:r>
              <a:rPr lang="en-GB"/>
              <a:t>page style 2</a:t>
            </a:r>
            <a:endParaRPr lang="en-US"/>
          </a:p>
        </p:txBody>
      </p:sp>
      <p:sp>
        <p:nvSpPr>
          <p:cNvPr id="7" name="Text Placeholder 14">
            <a:extLst>
              <a:ext uri="{FF2B5EF4-FFF2-40B4-BE49-F238E27FC236}">
                <a16:creationId xmlns:a16="http://schemas.microsoft.com/office/drawing/2014/main" id="{F3FF7951-6EA6-7414-2CC3-5D2A42E4E0F0}"/>
              </a:ext>
            </a:extLst>
          </p:cNvPr>
          <p:cNvSpPr>
            <a:spLocks noGrp="1"/>
          </p:cNvSpPr>
          <p:nvPr>
            <p:ph type="body" sz="quarter" idx="10" hasCustomPrompt="1"/>
          </p:nvPr>
        </p:nvSpPr>
        <p:spPr>
          <a:xfrm>
            <a:off x="4572000" y="3530798"/>
            <a:ext cx="4191853" cy="787400"/>
          </a:xfrm>
        </p:spPr>
        <p:txBody>
          <a:bodyPr>
            <a:noAutofit/>
          </a:bodyPr>
          <a:lstStyle>
            <a:lvl1pPr marL="0" indent="0">
              <a:buNone/>
              <a:defRPr sz="3500" b="1">
                <a:solidFill>
                  <a:schemeClr val="accent2">
                    <a:lumMod val="20000"/>
                    <a:lumOff val="80000"/>
                  </a:schemeClr>
                </a:solidFill>
              </a:defRPr>
            </a:lvl1pPr>
          </a:lstStyle>
          <a:p>
            <a:pPr lvl="0"/>
            <a:r>
              <a:rPr lang="en-GB"/>
              <a:t>with keyword</a:t>
            </a:r>
            <a:endParaRPr lang="en-US"/>
          </a:p>
        </p:txBody>
      </p:sp>
      <p:pic>
        <p:nvPicPr>
          <p:cNvPr id="9" name="Picture 8">
            <a:extLst>
              <a:ext uri="{FF2B5EF4-FFF2-40B4-BE49-F238E27FC236}">
                <a16:creationId xmlns:a16="http://schemas.microsoft.com/office/drawing/2014/main" id="{4D52229B-01B0-9BA3-823D-F0318C2E1C4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938210"/>
            <a:ext cx="4291087" cy="4224336"/>
          </a:xfrm>
          <a:prstGeom prst="rect">
            <a:avLst/>
          </a:prstGeom>
        </p:spPr>
      </p:pic>
      <p:pic>
        <p:nvPicPr>
          <p:cNvPr id="11" name="Picture 10">
            <a:extLst>
              <a:ext uri="{FF2B5EF4-FFF2-40B4-BE49-F238E27FC236}">
                <a16:creationId xmlns:a16="http://schemas.microsoft.com/office/drawing/2014/main" id="{9988DC2B-1AFD-97FE-5908-80C4A9B41D2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3998" cy="5143499"/>
          </a:xfrm>
          <a:prstGeom prst="rect">
            <a:avLst/>
          </a:prstGeom>
        </p:spPr>
      </p:pic>
    </p:spTree>
    <p:extLst>
      <p:ext uri="{BB962C8B-B14F-4D97-AF65-F5344CB8AC3E}">
        <p14:creationId xmlns:p14="http://schemas.microsoft.com/office/powerpoint/2010/main" val="172127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NSDE Image Content P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045204-8C74-0CA1-E496-68CEE143348B}"/>
              </a:ext>
            </a:extLst>
          </p:cNvPr>
          <p:cNvPicPr>
            <a:picLocks noChangeAspect="1"/>
          </p:cNvPicPr>
          <p:nvPr userDrawn="1"/>
        </p:nvPicPr>
        <p:blipFill>
          <a:blip r:embed="rId2" cstate="print">
            <a:grayscl/>
            <a:extLst>
              <a:ext uri="{28A0092B-C50C-407E-A947-70E740481C1C}">
                <a14:useLocalDpi xmlns:a14="http://schemas.microsoft.com/office/drawing/2010/main"/>
              </a:ext>
            </a:extLst>
          </a:blip>
          <a:srcRect/>
          <a:stretch/>
        </p:blipFill>
        <p:spPr>
          <a:xfrm>
            <a:off x="3261228" y="938210"/>
            <a:ext cx="1015558" cy="4219575"/>
          </a:xfrm>
          <a:prstGeom prst="rect">
            <a:avLst/>
          </a:prstGeom>
        </p:spPr>
      </p:pic>
      <p:sp>
        <p:nvSpPr>
          <p:cNvPr id="5" name="Content Placeholder 3">
            <a:extLst>
              <a:ext uri="{FF2B5EF4-FFF2-40B4-BE49-F238E27FC236}">
                <a16:creationId xmlns:a16="http://schemas.microsoft.com/office/drawing/2014/main" id="{4D5F2FDD-F975-E78B-29D8-6C0E1310D66F}"/>
              </a:ext>
            </a:extLst>
          </p:cNvPr>
          <p:cNvSpPr>
            <a:spLocks noGrp="1"/>
          </p:cNvSpPr>
          <p:nvPr>
            <p:ph sz="half" idx="2"/>
          </p:nvPr>
        </p:nvSpPr>
        <p:spPr>
          <a:xfrm>
            <a:off x="4571998" y="2802215"/>
            <a:ext cx="4191857" cy="209855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0A2515DF-F3E5-8F3B-123E-214DE70B1E04}"/>
              </a:ext>
            </a:extLst>
          </p:cNvPr>
          <p:cNvSpPr>
            <a:spLocks noGrp="1"/>
          </p:cNvSpPr>
          <p:nvPr>
            <p:ph type="pic" sz="quarter" idx="10"/>
          </p:nvPr>
        </p:nvSpPr>
        <p:spPr>
          <a:xfrm>
            <a:off x="0" y="938209"/>
            <a:ext cx="3260725" cy="4205291"/>
          </a:xfrm>
          <a:solidFill>
            <a:schemeClr val="bg2"/>
          </a:solidFill>
        </p:spPr>
        <p:txBody>
          <a:bodyPr tIns="1260000" bIns="46800" anchor="t" anchorCtr="0"/>
          <a:lstStyle>
            <a:lvl1pPr marL="0" indent="0" algn="ctr">
              <a:buNone/>
              <a:defRPr b="1"/>
            </a:lvl1pPr>
          </a:lstStyle>
          <a:p>
            <a:endParaRPr lang="en-US" dirty="0"/>
          </a:p>
        </p:txBody>
      </p:sp>
      <p:sp>
        <p:nvSpPr>
          <p:cNvPr id="14" name="Text Placeholder 13">
            <a:extLst>
              <a:ext uri="{FF2B5EF4-FFF2-40B4-BE49-F238E27FC236}">
                <a16:creationId xmlns:a16="http://schemas.microsoft.com/office/drawing/2014/main" id="{963D2B78-4458-4C4E-F821-C3781CAE4D0D}"/>
              </a:ext>
            </a:extLst>
          </p:cNvPr>
          <p:cNvSpPr>
            <a:spLocks noGrp="1"/>
          </p:cNvSpPr>
          <p:nvPr>
            <p:ph type="body" sz="quarter" idx="12" hasCustomPrompt="1"/>
          </p:nvPr>
        </p:nvSpPr>
        <p:spPr>
          <a:xfrm>
            <a:off x="4571998" y="1284270"/>
            <a:ext cx="4191858" cy="1396195"/>
          </a:xfrm>
        </p:spPr>
        <p:txBody>
          <a:bodyPr anchor="b" anchorCtr="0">
            <a:noAutofit/>
          </a:bodyPr>
          <a:lstStyle>
            <a:lvl1pPr marL="0" indent="0">
              <a:buNone/>
              <a:defRPr sz="3000">
                <a:solidFill>
                  <a:schemeClr val="accent1"/>
                </a:solidFill>
              </a:defRPr>
            </a:lvl1pPr>
            <a:lvl2pPr marL="342900" indent="0">
              <a:buNone/>
              <a:defRPr sz="3000"/>
            </a:lvl2pPr>
            <a:lvl3pPr marL="685800" indent="0">
              <a:buNone/>
              <a:defRPr sz="3000"/>
            </a:lvl3pPr>
            <a:lvl4pPr marL="1028700" indent="0">
              <a:buNone/>
              <a:defRPr sz="3000"/>
            </a:lvl4pPr>
            <a:lvl5pPr marL="1371600" indent="0">
              <a:buNone/>
              <a:defRPr sz="3000"/>
            </a:lvl5pPr>
          </a:lstStyle>
          <a:p>
            <a:pPr lvl="0"/>
            <a:r>
              <a:rPr lang="en-GB"/>
              <a:t>Image slide title</a:t>
            </a:r>
            <a:endParaRPr lang="en-US"/>
          </a:p>
        </p:txBody>
      </p:sp>
    </p:spTree>
    <p:extLst>
      <p:ext uri="{BB962C8B-B14F-4D97-AF65-F5344CB8AC3E}">
        <p14:creationId xmlns:p14="http://schemas.microsoft.com/office/powerpoint/2010/main" val="3468077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NSD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0144" y="1003309"/>
            <a:ext cx="8383712" cy="994172"/>
          </a:xfrm>
          <a:prstGeom prst="rect">
            <a:avLst/>
          </a:prstGeom>
        </p:spPr>
        <p:txBody>
          <a:bodyPr/>
          <a:lstStyle>
            <a:lvl1pPr>
              <a:defRPr lang="en-US" dirty="0"/>
            </a:lvl1pPr>
          </a:lstStyle>
          <a:p>
            <a:r>
              <a:rPr lang="en-GB"/>
              <a:t>Click to edit Master title style</a:t>
            </a:r>
            <a:endParaRPr lang="en-US"/>
          </a:p>
        </p:txBody>
      </p:sp>
      <p:sp>
        <p:nvSpPr>
          <p:cNvPr id="3" name="Content Placeholder 2"/>
          <p:cNvSpPr>
            <a:spLocks noGrp="1"/>
          </p:cNvSpPr>
          <p:nvPr>
            <p:ph sz="half" idx="1"/>
          </p:nvPr>
        </p:nvSpPr>
        <p:spPr>
          <a:xfrm>
            <a:off x="380143" y="2098684"/>
            <a:ext cx="8383711" cy="2863734"/>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58023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NSDE title and content 2 column">
    <p:spTree>
      <p:nvGrpSpPr>
        <p:cNvPr id="1" name=""/>
        <p:cNvGrpSpPr/>
        <p:nvPr/>
      </p:nvGrpSpPr>
      <p:grpSpPr>
        <a:xfrm>
          <a:off x="0" y="0"/>
          <a:ext cx="0" cy="0"/>
          <a:chOff x="0" y="0"/>
          <a:chExt cx="0" cy="0"/>
        </a:xfrm>
      </p:grpSpPr>
      <p:sp>
        <p:nvSpPr>
          <p:cNvPr id="2" name="Title 1"/>
          <p:cNvSpPr>
            <a:spLocks noGrp="1"/>
          </p:cNvSpPr>
          <p:nvPr>
            <p:ph type="title"/>
          </p:nvPr>
        </p:nvSpPr>
        <p:spPr>
          <a:xfrm>
            <a:off x="380144" y="1003309"/>
            <a:ext cx="8383712" cy="994172"/>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380144" y="2098684"/>
            <a:ext cx="4134706" cy="28637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49" y="2098684"/>
            <a:ext cx="4134705" cy="28637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371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0143" y="1070918"/>
            <a:ext cx="8135207" cy="84668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80143" y="2098685"/>
            <a:ext cx="8135207" cy="286373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F84BA3A-BB6B-E252-5356-E4C08F16AF9D}"/>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46090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64" r:id="rId5"/>
    <p:sldLayoutId id="2147483671" r:id="rId6"/>
  </p:sldLayoutIdLst>
  <p:txStyles>
    <p:titleStyle>
      <a:lvl1pPr algn="l" defTabSz="685800" rtl="0" eaLnBrk="1" latinLnBrk="0" hangingPunct="1">
        <a:lnSpc>
          <a:spcPct val="90000"/>
        </a:lnSpc>
        <a:spcBef>
          <a:spcPct val="0"/>
        </a:spcBef>
        <a:buNone/>
        <a:defRPr sz="3000" kern="1200">
          <a:solidFill>
            <a:schemeClr val="accent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essexsde.nhs.uk/wp-content/uploads/2025/02/Polling-Stats-3-scaled.jpg" TargetMode="External"/><Relationship Id="rId7" Type="http://schemas.openxmlformats.org/officeDocument/2006/relationships/image" Target="../media/image19.jpg"/><Relationship Id="rId2" Type="http://schemas.openxmlformats.org/officeDocument/2006/relationships/hyperlink" Target="http://www.wessexsde.nhs.uk/have-your-say" TargetMode="Externa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hyperlink" Target="https://wessexsde.nhs.uk/wp-content/uploads/2025/04/Dr-Victoria-Goss-advancing-cancer-diagnosis.mp4" TargetMode="External"/><Relationship Id="rId4" Type="http://schemas.openxmlformats.org/officeDocument/2006/relationships/hyperlink" Target="https://wessexsde.nhs.uk/wp-content/uploads/2025/03/Dr-Victoria-Goss-advancing-cancer-diagnosis.mp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essexsde.nhs.uk/wp-content/uploads/2025/01/Paul-Johnson-BC-video.mp4" TargetMode="External"/><Relationship Id="rId2" Type="http://schemas.openxmlformats.org/officeDocument/2006/relationships/hyperlink" Target="https://wessexsde.nhs.uk/wp-content/uploads/2025/02/Quote-5-Sandra-from-Fareham-scaled.jpg" TargetMode="Externa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wessexsde.nhs.uk/wp-content/uploads/2025/02/Polling-Stats-2-scaled.jpg" TargetMode="External"/><Relationship Id="rId2" Type="http://schemas.openxmlformats.org/officeDocument/2006/relationships/hyperlink" Target="https://wessexsde.nhs.uk/wp-content/uploads/2025/02/Quote-8-John-from-Eastleigh-scaled.jpg" TargetMode="Externa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www.wessexsde.nhs.uk/have-your-say"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www.wessexsde.nhs.uk/have-your-say" TargetMode="External"/><Relationship Id="rId7" Type="http://schemas.openxmlformats.org/officeDocument/2006/relationships/image" Target="../media/image25.png"/><Relationship Id="rId2" Type="http://schemas.openxmlformats.org/officeDocument/2006/relationships/hyperlink" Target="https://wessexsde.nhs.uk/wp-content/uploads/2025/01/Andrew-Taking-part-in-research.mp4" TargetMode="Externa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hyperlink" Target="https://wessexsde.nhs.uk/wp-content/uploads/2025/01/Shirlene-Oh-Linking-data-for-health-research.mp4" TargetMode="External"/><Relationship Id="rId4" Type="http://schemas.openxmlformats.org/officeDocument/2006/relationships/hyperlink" Target="https://wessexsde.nhs.uk/wp-content/uploads/2025/02/Quote-23-Shirlene-Oh-Chief-Strategy-and-Population-Health-Officer-at-Hampshire-Hospitals-scaled.jp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essexsde.nhs.uk/wp-content/uploads/2025/02/Nyaradzai-Public-ownership.mp4" TargetMode="External"/><Relationship Id="rId2" Type="http://schemas.openxmlformats.org/officeDocument/2006/relationships/hyperlink" Target="https://wessexsde.nhs.uk/wp-content/uploads/2025/02/Quote-16-Nyaradzai-from-Southampton-scaled.jpg" TargetMode="Externa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hyperlink" Target="http://www.wessexsde.nhs.uk/have-your-say" TargetMode="External"/><Relationship Id="rId2" Type="http://schemas.openxmlformats.org/officeDocument/2006/relationships/hyperlink" Target="https://wessexsde.nhs.uk/wp-content/uploads/2025/02/Quote-11-Lindsay-from-Poole-scaled.jpg" TargetMode="Externa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hyperlink" Target="https://wessexsde.nhs.uk/wp-content/uploads/2025/02/Quote-14-Professor-Sarah-Ennis-at-University-of-Southampton-scaled.jp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www.wessexsde.nhs.uk/have-your-say"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www.wessexsde.nhs.uk/have-your-say"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essexsde.nhs.uk/wp-content/uploads/2025/02/Improving-Tomorrows-Health-3x-Listicles.zip"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mailto:wessexsde@uhs.nhs.uk"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wessexsde.nhs.uk/"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www.wessexsde.nhs.uk/have-your-say"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www.wessexsde.nhs.uk/have-your-say"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essexsde.nhs.uk/wp-content/uploads/2025/02/A5-Leaflet-%E2%80%93-SINGLE-PAGES-WITHOUT-BLEED.pdf" TargetMode="External"/><Relationship Id="rId2" Type="http://schemas.openxmlformats.org/officeDocument/2006/relationships/hyperlink" Target="https://wessexsde.nhs.uk/wp-content/uploads/2025/02/A4-Poster-%E2%80%93-WITHOUT-BLEED.pdf" TargetMode="Externa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essexsde.nhs.uk/wp-content/uploads/2025/02/Improving-Tomorrows-Health-Digital-Screens-Content.zip"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sde.typeform.com/WessexSDE" TargetMode="External"/><Relationship Id="rId2" Type="http://schemas.openxmlformats.org/officeDocument/2006/relationships/hyperlink" Target="https://wessexsde.nhs.uk/wp-content/uploads/2025/02/Quiz-1-scaled.jpg" TargetMode="Externa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essexsde.nhs.uk/wp-content/uploads/2025/02/Animation-%E2%80%93-Where-your-data-goes.mp4" TargetMode="External"/><Relationship Id="rId1" Type="http://schemas.openxmlformats.org/officeDocument/2006/relationships/slideLayout" Target="../slideLayouts/slideLayout5.xml"/><Relationship Id="rId5" Type="http://schemas.openxmlformats.org/officeDocument/2006/relationships/hyperlink" Target="https://wessexsde.nhs.uk/have-your-say/" TargetMode="Externa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essexsde.nhs.uk/wp-content/uploads/2025/03/Improving-Tomorrows-Health-Quote-Bank.zip"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essexsde.nhs.uk/media/"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mailto:ralph.scott@opyn.consulting" TargetMode="External"/><Relationship Id="rId2" Type="http://schemas.openxmlformats.org/officeDocument/2006/relationships/hyperlink" Target="mailto:fiona.beveridge@opyn.consulting" TargetMode="External"/><Relationship Id="rId1" Type="http://schemas.openxmlformats.org/officeDocument/2006/relationships/slideLayout" Target="../slideLayouts/slideLayout6.xml"/><Relationship Id="rId4" Type="http://schemas.openxmlformats.org/officeDocument/2006/relationships/hyperlink" Target="mailto:wessexsde@uhs.nhs.uk"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essexsde.nhs.uk/media/"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s://wessexsde.nhs.uk/wp-content/uploads/2025/02/Animation-%E2%80%93-Where-your-data-goes.mp4" TargetMode="External"/><Relationship Id="rId7" Type="http://schemas.openxmlformats.org/officeDocument/2006/relationships/image" Target="../media/image12.jpeg"/><Relationship Id="rId2" Type="http://schemas.openxmlformats.org/officeDocument/2006/relationships/hyperlink" Target="http://www.wessexsde.nhs.uk/have-your-say" TargetMode="External"/><Relationship Id="rId1" Type="http://schemas.openxmlformats.org/officeDocument/2006/relationships/slideLayout" Target="../slideLayouts/slideLayout5.xml"/><Relationship Id="rId6" Type="http://schemas.openxmlformats.org/officeDocument/2006/relationships/hyperlink" Target="http://www.wessexsde.nhs.uk/" TargetMode="External"/><Relationship Id="rId5" Type="http://schemas.openxmlformats.org/officeDocument/2006/relationships/hyperlink" Target="https://wessexsde.nhs.uk/wp-content/uploads/2025/02/Polling-Stats-1-scaled.jpg" TargetMode="External"/><Relationship Id="rId4" Type="http://schemas.openxmlformats.org/officeDocument/2006/relationships/hyperlink" Target="https://wessexsde.nhs.uk/have-your-sa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essexsde.nhs.uk/wp-content/uploads/2025/02/Quiz-1-scaled.jpg" TargetMode="External"/><Relationship Id="rId7" Type="http://schemas.openxmlformats.org/officeDocument/2006/relationships/image" Target="../media/image15.jpg"/><Relationship Id="rId2" Type="http://schemas.openxmlformats.org/officeDocument/2006/relationships/hyperlink" Target="https://wsde.typeform.com/WessexSDE" TargetMode="Externa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wessexsde.nhs.uk/wp-content/uploads/2025/02/ITH-campaign-graphic-with-website-and-logos-scaled.jpg" TargetMode="External"/><Relationship Id="rId4" Type="http://schemas.openxmlformats.org/officeDocument/2006/relationships/hyperlink" Target="http://www.wessexsde.nhs.uk/have-your-sa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essexsde.nhs.uk/wp-content/uploads/2025/02/Quote-32-Christine-McGrath-Managing-Director-of-Wessex-Health-Partners-scaled.jpg" TargetMode="External"/><Relationship Id="rId2" Type="http://schemas.openxmlformats.org/officeDocument/2006/relationships/hyperlink" Target="http://www.wessexsde.nhs.uk/" TargetMode="Externa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https://wessexsde.nhs.uk/wp-content/uploads/2025/02/Quote-17-Nyaradzai-from-Southampton-scaled.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45C264-F603-4E45-2997-187199C98EF3}"/>
              </a:ext>
            </a:extLst>
          </p:cNvPr>
          <p:cNvSpPr>
            <a:spLocks noGrp="1"/>
          </p:cNvSpPr>
          <p:nvPr>
            <p:ph type="body" sz="quarter" idx="10"/>
          </p:nvPr>
        </p:nvSpPr>
        <p:spPr/>
        <p:txBody>
          <a:bodyPr/>
          <a:lstStyle/>
          <a:p>
            <a:r>
              <a:rPr lang="en-US" spc="-40" dirty="0"/>
              <a:t>Driving public conversation on the use of NHS patient data for research</a:t>
            </a:r>
          </a:p>
        </p:txBody>
      </p:sp>
      <p:sp>
        <p:nvSpPr>
          <p:cNvPr id="3" name="Title 2">
            <a:extLst>
              <a:ext uri="{FF2B5EF4-FFF2-40B4-BE49-F238E27FC236}">
                <a16:creationId xmlns:a16="http://schemas.microsoft.com/office/drawing/2014/main" id="{D42CBE62-1F8F-03D9-FC2A-2AB8B6C51BE9}"/>
              </a:ext>
            </a:extLst>
          </p:cNvPr>
          <p:cNvSpPr>
            <a:spLocks noGrp="1"/>
          </p:cNvSpPr>
          <p:nvPr>
            <p:ph type="ctrTitle"/>
          </p:nvPr>
        </p:nvSpPr>
        <p:spPr/>
        <p:txBody>
          <a:bodyPr>
            <a:noAutofit/>
          </a:bodyPr>
          <a:lstStyle/>
          <a:p>
            <a:r>
              <a:rPr lang="en-GB" sz="3600" spc="-40" dirty="0"/>
              <a:t>Improving Tomorrow's Health Communications Toolkit</a:t>
            </a:r>
          </a:p>
        </p:txBody>
      </p:sp>
    </p:spTree>
    <p:extLst>
      <p:ext uri="{BB962C8B-B14F-4D97-AF65-F5344CB8AC3E}">
        <p14:creationId xmlns:p14="http://schemas.microsoft.com/office/powerpoint/2010/main" val="116732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8D909-4F6D-C08B-EE8C-B9004C11D983}"/>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0744B0-92B7-573A-8A11-F6465765D5D3}"/>
              </a:ext>
            </a:extLst>
          </p:cNvPr>
          <p:cNvGraphicFramePr>
            <a:graphicFrameLocks/>
          </p:cNvGraphicFramePr>
          <p:nvPr>
            <p:extLst>
              <p:ext uri="{D42A27DB-BD31-4B8C-83A1-F6EECF244321}">
                <p14:modId xmlns:p14="http://schemas.microsoft.com/office/powerpoint/2010/main" val="3386413225"/>
              </p:ext>
            </p:extLst>
          </p:nvPr>
        </p:nvGraphicFramePr>
        <p:xfrm>
          <a:off x="252000" y="195750"/>
          <a:ext cx="8640000" cy="4760175"/>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371950">
                <a:tc>
                  <a:txBody>
                    <a:bodyPr/>
                    <a:lstStyle/>
                    <a:p>
                      <a:pPr algn="l">
                        <a:lnSpc>
                          <a:spcPct val="95000"/>
                        </a:lnSpc>
                      </a:pPr>
                      <a:r>
                        <a:rPr lang="en-GB" sz="1000" spc="-20" baseline="0" dirty="0">
                          <a:latin typeface="+mj-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5000"/>
                        </a:lnSpc>
                      </a:pPr>
                      <a:r>
                        <a:rPr lang="en-GB" sz="1000" dirty="0">
                          <a:latin typeface="+mj-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5000"/>
                        </a:lnSpc>
                      </a:pPr>
                      <a:r>
                        <a:rPr lang="en-GB" sz="1000" dirty="0">
                          <a:latin typeface="+mj-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5000"/>
                        </a:lnSpc>
                      </a:pPr>
                      <a:r>
                        <a:rPr lang="en-GB" sz="1000" dirty="0">
                          <a:latin typeface="+mj-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887322">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5000"/>
                        </a:lnSpc>
                        <a:spcBef>
                          <a:spcPts val="100"/>
                        </a:spcBef>
                        <a:spcAft>
                          <a:spcPts val="100"/>
                        </a:spcAft>
                        <a:buClrTx/>
                        <a:buSzTx/>
                        <a:buFontTx/>
                        <a:buNone/>
                        <a:tabLst/>
                        <a:defRPr/>
                      </a:pPr>
                      <a:r>
                        <a:rPr lang="en-GB" sz="1000" dirty="0">
                          <a:latin typeface="+mj-lt"/>
                        </a:rPr>
                        <a:t>Week 1 – w/c 10 February –</a:t>
                      </a:r>
                      <a:r>
                        <a:rPr lang="en-GB" sz="1000" b="1" dirty="0">
                          <a:latin typeface="+mj-lt"/>
                        </a:rPr>
                        <a:t>Polling on what people think about using NHS data for research</a:t>
                      </a:r>
                    </a:p>
                    <a:p>
                      <a:pPr>
                        <a:lnSpc>
                          <a:spcPct val="95000"/>
                        </a:lnSpc>
                        <a:spcBef>
                          <a:spcPts val="100"/>
                        </a:spcBef>
                        <a:spcAft>
                          <a:spcPts val="100"/>
                        </a:spcAft>
                      </a:pPr>
                      <a:endParaRPr lang="en-GB" sz="1000" dirty="0">
                        <a:latin typeface="+mj-lt"/>
                      </a:endParaRP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People across Wessex like the idea of their data being used for life-changing research. </a:t>
                      </a:r>
                      <a:r>
                        <a:rPr lang="en-GB" sz="1000" dirty="0"/>
                        <a:t>🔬 🧪 🧫</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200" dirty="0">
                          <a:solidFill>
                            <a:schemeClr val="tx1"/>
                          </a:solidFill>
                          <a:effectLst/>
                          <a:latin typeface="+mn-lt"/>
                          <a:ea typeface="+mn-ea"/>
                          <a:cs typeface="+mn-cs"/>
                        </a:rPr>
                        <a:t>Linking NHS patients’ data helps researchers ask bigger questions and find ways to do things differently – from improving emergency care to developing personalised cancer treatments.</a:t>
                      </a:r>
                      <a:r>
                        <a:rPr lang="en-GB" sz="1000" dirty="0"/>
                        <a:t> 🩻💉</a:t>
                      </a:r>
                      <a:endParaRPr lang="en-GB" sz="1000" kern="1200" dirty="0">
                        <a:solidFill>
                          <a:schemeClr val="tx1"/>
                        </a:solidFill>
                        <a:effectLst/>
                        <a:latin typeface="+mn-lt"/>
                        <a:ea typeface="+mn-ea"/>
                        <a:cs typeface="+mn-cs"/>
                      </a:endParaRPr>
                    </a:p>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What do you think about how we should use NHS data for research? Share your views today: </a:t>
                      </a:r>
                      <a:r>
                        <a:rPr lang="en-GB" sz="1000" b="0" i="0" u="none" strike="noStrike" kern="1200" dirty="0">
                          <a:solidFill>
                            <a:srgbClr val="000000"/>
                          </a:solidFill>
                          <a:effectLst/>
                          <a:latin typeface="+mn-lt"/>
                          <a:ea typeface="Segoe UI Emoji" panose="020B0502040204020203" pitchFamily="34" charset="0"/>
                          <a:cs typeface="+mn-cs"/>
                          <a:hlinkClick r:id="rId2"/>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r>
                        <a:rPr lang="en-GB" sz="1000" kern="100" dirty="0">
                          <a:solidFill>
                            <a:srgbClr val="000000"/>
                          </a:solidFill>
                          <a:effectLst/>
                          <a:latin typeface="+mn-lt"/>
                          <a:ea typeface="Aptos" panose="020B0004020202020204" pitchFamily="34" charset="0"/>
                          <a:cs typeface="Times New Roman"/>
                        </a:rPr>
                        <a:t>led by UHSFT</a:t>
                      </a:r>
                    </a:p>
                    <a:p>
                      <a:pPr lvl="0">
                        <a:lnSpc>
                          <a:spcPct val="90000"/>
                        </a:lnSpc>
                        <a:spcBef>
                          <a:spcPts val="400"/>
                        </a:spcBef>
                        <a:spcAft>
                          <a:spcPts val="400"/>
                        </a:spcAft>
                        <a:buNone/>
                      </a:pPr>
                      <a:r>
                        <a:rPr lang="en-GB" sz="1000" b="0" i="0" u="none" strike="noStrike" kern="1200" noProof="0" dirty="0">
                          <a:solidFill>
                            <a:srgbClr val="000000"/>
                          </a:solidFill>
                          <a:effectLst/>
                          <a:latin typeface="+mn-lt"/>
                          <a:ea typeface="+mn-ea"/>
                          <a:cs typeface="+mn-cs"/>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200" dirty="0">
                        <a:latin typeface="+mn-lt"/>
                      </a:endParaRPr>
                    </a:p>
                    <a:p>
                      <a:pPr marL="0" marR="0" lvl="0" indent="0" algn="l" defTabSz="685800" rtl="0" eaLnBrk="1" fontAlgn="auto" latinLnBrk="0" hangingPunct="1">
                        <a:lnSpc>
                          <a:spcPct val="90000"/>
                        </a:lnSpc>
                        <a:spcBef>
                          <a:spcPts val="0"/>
                        </a:spcBef>
                        <a:spcAft>
                          <a:spcPts val="0"/>
                        </a:spcAft>
                        <a:buClrTx/>
                        <a:buSzTx/>
                        <a:buFontTx/>
                        <a:buNone/>
                        <a:tabLst/>
                        <a:defRPr/>
                      </a:pPr>
                      <a:r>
                        <a:rPr lang="en-GB" sz="1000" dirty="0">
                          <a:latin typeface="+mn-lt"/>
                          <a:hlinkClick r:id="rId3"/>
                        </a:rPr>
                        <a:t>Download JPG</a:t>
                      </a:r>
                      <a:endParaRPr lang="en-GB" sz="1000" dirty="0">
                        <a:latin typeface="+mn-lt"/>
                      </a:endParaRPr>
                    </a:p>
                    <a:p>
                      <a:pPr>
                        <a:lnSpc>
                          <a:spcPct val="90000"/>
                        </a:lnSpc>
                      </a:pPr>
                      <a:endParaRPr lang="en-GB" sz="1000" dirty="0">
                        <a:latin typeface="+mn-lt"/>
                      </a:endParaRPr>
                    </a:p>
                    <a:p>
                      <a:pPr>
                        <a:lnSpc>
                          <a:spcPct val="95000"/>
                        </a:lnSpc>
                      </a:pPr>
                      <a:endParaRPr lang="en-GB" sz="100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2641743"/>
                  </a:ext>
                </a:extLst>
              </a:tr>
              <a:tr h="590161">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People across Wessex like the idea of their data being used for life-changing research. </a:t>
                      </a:r>
                      <a:r>
                        <a:rPr lang="en-GB" sz="1000" dirty="0"/>
                        <a:t>🔬 🧪 🧫</a:t>
                      </a:r>
                      <a:r>
                        <a:rPr lang="en-GB" sz="1000" kern="100" dirty="0">
                          <a:solidFill>
                            <a:srgbClr val="000000"/>
                          </a:solidFill>
                          <a:effectLst/>
                          <a:latin typeface="+mn-lt"/>
                          <a:ea typeface="Aptos" panose="020B0004020202020204" pitchFamily="34" charset="0"/>
                          <a:cs typeface="Times New Roman"/>
                        </a:rPr>
                        <a:t>Share your views: </a:t>
                      </a:r>
                      <a:r>
                        <a:rPr lang="en-GB" sz="1000" b="0" i="0" u="none" strike="noStrike" kern="1200" dirty="0">
                          <a:solidFill>
                            <a:srgbClr val="000000"/>
                          </a:solidFill>
                          <a:effectLst/>
                          <a:latin typeface="+mn-lt"/>
                          <a:ea typeface="Segoe UI Emoji" panose="020B0502040204020203" pitchFamily="34" charset="0"/>
                          <a:cs typeface="+mn-cs"/>
                          <a:hlinkClick r:id="rId2"/>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r>
                        <a:rPr lang="en-GB" sz="1000" kern="100" dirty="0">
                          <a:solidFill>
                            <a:srgbClr val="000000"/>
                          </a:solidFill>
                          <a:effectLst/>
                          <a:latin typeface="+mn-lt"/>
                          <a:ea typeface="Aptos" panose="020B0004020202020204" pitchFamily="34" charset="0"/>
                          <a:cs typeface="Times New Roman"/>
                        </a:rPr>
                        <a:t>led by @UHSFT</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i="0" u="none" strike="noStrike" kern="1200" noProof="0" dirty="0">
                          <a:solidFill>
                            <a:srgbClr val="000000"/>
                          </a:solidFill>
                          <a:effectLst/>
                          <a:latin typeface="+mn-lt"/>
                          <a:ea typeface="+mn-ea"/>
                          <a:cs typeface="+mn-cs"/>
                        </a:rPr>
                        <a:t>#ImprovingTomorrowsHealth #datasaveslives #healthdata #WessexSDE</a:t>
                      </a:r>
                      <a:endParaRPr lang="en-GB" sz="1000" kern="1200" dirty="0">
                        <a:solidFill>
                          <a:schemeClr val="tx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en-GB" sz="1050">
                        <a:latin typeface="+mj-lt"/>
                      </a:endParaRPr>
                    </a:p>
                  </a:txBody>
                  <a:tcPr/>
                </a:tc>
                <a:extLst>
                  <a:ext uri="{0D108BD9-81ED-4DB2-BD59-A6C34878D82A}">
                    <a16:rowId xmlns:a16="http://schemas.microsoft.com/office/drawing/2014/main" val="407163832"/>
                  </a:ext>
                </a:extLst>
              </a:tr>
              <a:tr h="1145653">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5000"/>
                        </a:lnSpc>
                        <a:spcBef>
                          <a:spcPts val="100"/>
                        </a:spcBef>
                        <a:spcAft>
                          <a:spcPts val="100"/>
                        </a:spcAft>
                        <a:buClrTx/>
                        <a:buSzTx/>
                        <a:buFontTx/>
                        <a:buNone/>
                        <a:tabLst/>
                        <a:defRPr/>
                      </a:pPr>
                      <a:r>
                        <a:rPr lang="en-GB" sz="1000" dirty="0">
                          <a:latin typeface="+mj-lt"/>
                        </a:rPr>
                        <a:t>Week 1 – w/c 24 February –</a:t>
                      </a:r>
                      <a:r>
                        <a:rPr lang="en-GB" sz="1000" b="1" dirty="0">
                          <a:latin typeface="+mj-lt"/>
                        </a:rPr>
                        <a:t>Research into cancer vaccines</a:t>
                      </a:r>
                    </a:p>
                    <a:p>
                      <a:pPr>
                        <a:lnSpc>
                          <a:spcPct val="95000"/>
                        </a:lnSpc>
                        <a:spcBef>
                          <a:spcPts val="100"/>
                        </a:spcBef>
                        <a:spcAft>
                          <a:spcPts val="100"/>
                        </a:spcAft>
                      </a:pPr>
                      <a:endParaRPr lang="en-GB" sz="1000" dirty="0">
                        <a:latin typeface="+mj-lt"/>
                      </a:endParaRP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This month is National Cancer Prevention Month so Dr Victoria Goss from @SouthamptonCTU is talking about how she’s using NHS data to further groundbreaking research into personalised cancer vaccines.</a:t>
                      </a:r>
                      <a:r>
                        <a:rPr lang="en-GB" sz="1000" dirty="0"/>
                        <a:t> 💉🔬</a:t>
                      </a:r>
                      <a:endParaRPr lang="en-GB" sz="1000" kern="1200" dirty="0">
                        <a:solidFill>
                          <a:schemeClr val="tx1"/>
                        </a:solidFill>
                        <a:effectLst/>
                        <a:latin typeface="+mn-lt"/>
                        <a:ea typeface="+mn-ea"/>
                        <a:cs typeface="+mn-cs"/>
                      </a:endParaRP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endParaRPr lang="en-GB" sz="100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50" dirty="0">
                        <a:latin typeface="+mn-lt"/>
                        <a:hlinkClick r:id="rId4"/>
                      </a:endParaRPr>
                    </a:p>
                    <a:p>
                      <a:pPr>
                        <a:lnSpc>
                          <a:spcPct val="90000"/>
                        </a:lnSpc>
                      </a:pPr>
                      <a:endParaRPr lang="en-GB" sz="1050" dirty="0">
                        <a:latin typeface="+mn-lt"/>
                        <a:hlinkClick r:id="rId4"/>
                      </a:endParaRPr>
                    </a:p>
                    <a:p>
                      <a:pPr>
                        <a:lnSpc>
                          <a:spcPct val="90000"/>
                        </a:lnSpc>
                      </a:pPr>
                      <a:endParaRPr lang="en-GB" sz="1050" dirty="0">
                        <a:latin typeface="+mn-lt"/>
                        <a:hlinkClick r:id="rId4"/>
                      </a:endParaRPr>
                    </a:p>
                    <a:p>
                      <a:pPr>
                        <a:lnSpc>
                          <a:spcPct val="90000"/>
                        </a:lnSpc>
                      </a:pPr>
                      <a:endParaRPr lang="en-GB" sz="1050" dirty="0">
                        <a:latin typeface="+mn-lt"/>
                        <a:hlinkClick r:id="rId4"/>
                      </a:endParaRPr>
                    </a:p>
                    <a:p>
                      <a:pPr>
                        <a:lnSpc>
                          <a:spcPct val="90000"/>
                        </a:lnSpc>
                      </a:pPr>
                      <a:endParaRPr lang="en-GB" sz="1050" dirty="0">
                        <a:latin typeface="+mn-lt"/>
                        <a:hlinkClick r:id="rId4"/>
                      </a:endParaRPr>
                    </a:p>
                    <a:p>
                      <a:pPr>
                        <a:lnSpc>
                          <a:spcPct val="90000"/>
                        </a:lnSpc>
                      </a:pPr>
                      <a:endParaRPr lang="en-GB" sz="1050" dirty="0">
                        <a:latin typeface="+mn-lt"/>
                        <a:hlinkClick r:id="rId4"/>
                      </a:endParaRPr>
                    </a:p>
                    <a:p>
                      <a:pPr>
                        <a:lnSpc>
                          <a:spcPct val="90000"/>
                        </a:lnSpc>
                      </a:pPr>
                      <a:endParaRPr lang="en-GB" sz="1100" dirty="0">
                        <a:latin typeface="+mn-lt"/>
                        <a:hlinkClick r:id="rId4"/>
                      </a:endParaRPr>
                    </a:p>
                    <a:p>
                      <a:pPr>
                        <a:lnSpc>
                          <a:spcPct val="90000"/>
                        </a:lnSpc>
                      </a:pPr>
                      <a:r>
                        <a:rPr lang="en-GB" sz="1050" dirty="0">
                          <a:latin typeface="+mn-lt"/>
                          <a:hlinkClick r:id="rId4"/>
                        </a:rPr>
                        <a:t>Download </a:t>
                      </a:r>
                      <a:r>
                        <a:rPr lang="en-GB" sz="1050" dirty="0">
                          <a:latin typeface="+mn-lt"/>
                          <a:hlinkClick r:id="rId5"/>
                        </a:rPr>
                        <a:t>MP4</a:t>
                      </a:r>
                      <a:endParaRPr lang="en-GB" sz="1050" dirty="0">
                        <a:latin typeface="+mn-lt"/>
                      </a:endParaRPr>
                    </a:p>
                    <a:p>
                      <a:pPr>
                        <a:lnSpc>
                          <a:spcPct val="95000"/>
                        </a:lnSpc>
                      </a:pPr>
                      <a:endParaRPr lang="en-GB" sz="105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724063">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This month is National Cancer Prevention Month so Dr Victoria Goss from @SouthamptonCTU is talking about how she’s using NHS data to further groundbreaking research </a:t>
                      </a: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bl>
          </a:graphicData>
        </a:graphic>
      </p:graphicFrame>
      <p:pic>
        <p:nvPicPr>
          <p:cNvPr id="3" name="Picture 2" descr="A blue and white text on a white background&#10;&#10;Description automatically generated">
            <a:hlinkClick r:id="rId3"/>
            <a:extLst>
              <a:ext uri="{FF2B5EF4-FFF2-40B4-BE49-F238E27FC236}">
                <a16:creationId xmlns:a16="http://schemas.microsoft.com/office/drawing/2014/main" id="{231A96EB-2159-1093-A159-BA5BED9442D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a:ext>
            </a:extLst>
          </a:blip>
          <a:stretch>
            <a:fillRect/>
          </a:stretch>
        </p:blipFill>
        <p:spPr>
          <a:xfrm>
            <a:off x="7251167" y="638046"/>
            <a:ext cx="1584000" cy="1584000"/>
          </a:xfrm>
          <a:prstGeom prst="rect">
            <a:avLst/>
          </a:prstGeom>
        </p:spPr>
      </p:pic>
      <p:sp>
        <p:nvSpPr>
          <p:cNvPr id="4" name="Title 1">
            <a:extLst>
              <a:ext uri="{FF2B5EF4-FFF2-40B4-BE49-F238E27FC236}">
                <a16:creationId xmlns:a16="http://schemas.microsoft.com/office/drawing/2014/main" id="{09E97C3F-5192-4653-E9FC-713D6AE41864}"/>
              </a:ext>
            </a:extLst>
          </p:cNvPr>
          <p:cNvSpPr txBox="1">
            <a:spLocks noGrp="1" noRot="1" noMove="1" noResize="1" noEditPoints="1" noAdjustHandles="1" noChangeArrowheads="1" noChangeShapeType="1"/>
          </p:cNvSpPr>
          <p:nvPr/>
        </p:nvSpPr>
        <p:spPr>
          <a:xfrm>
            <a:off x="2223110" y="2116462"/>
            <a:ext cx="4902902" cy="273677"/>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sp>
        <p:nvSpPr>
          <p:cNvPr id="7" name="Title 1">
            <a:extLst>
              <a:ext uri="{FF2B5EF4-FFF2-40B4-BE49-F238E27FC236}">
                <a16:creationId xmlns:a16="http://schemas.microsoft.com/office/drawing/2014/main" id="{7B015E9B-9EDA-D472-0B91-3B82FBF6A345}"/>
              </a:ext>
            </a:extLst>
          </p:cNvPr>
          <p:cNvSpPr txBox="1">
            <a:spLocks/>
          </p:cNvSpPr>
          <p:nvPr/>
        </p:nvSpPr>
        <p:spPr>
          <a:xfrm>
            <a:off x="2223109" y="3819195"/>
            <a:ext cx="4902901" cy="334419"/>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900" spc="-30" dirty="0">
                <a:solidFill>
                  <a:sysClr val="window" lastClr="FFFFFF"/>
                </a:solidFill>
                <a:latin typeface="+mj-lt"/>
              </a:rPr>
              <a:t>please @ Southampton clinical trials unit: @southamptonCTU (Facebook &amp; INSTAGRAM) OR @Southampton clinical trials unit (LinkedIn)</a:t>
            </a:r>
          </a:p>
        </p:txBody>
      </p:sp>
      <p:pic>
        <p:nvPicPr>
          <p:cNvPr id="8" name="Picture 7" descr="A close-up of a logo&#10;&#10;AI-generated content may be incorrect.">
            <a:hlinkClick r:id="rId5"/>
            <a:extLst>
              <a:ext uri="{FF2B5EF4-FFF2-40B4-BE49-F238E27FC236}">
                <a16:creationId xmlns:a16="http://schemas.microsoft.com/office/drawing/2014/main" id="{732F20E1-14DE-15D1-1DDF-1E59E277676E}"/>
              </a:ext>
            </a:extLst>
          </p:cNvPr>
          <p:cNvPicPr>
            <a:picLocks noGrp="1" noRot="1" noChangeAspect="1" noMove="1" noResize="1" noEditPoints="1" noAdjustHandles="1" noChangeArrowheads="1" noChangeShapeType="1" noCrop="1"/>
          </p:cNvPicPr>
          <p:nvPr/>
        </p:nvPicPr>
        <p:blipFill>
          <a:blip r:embed="rId7"/>
          <a:stretch>
            <a:fillRect/>
          </a:stretch>
        </p:blipFill>
        <p:spPr>
          <a:xfrm>
            <a:off x="7251167" y="3143485"/>
            <a:ext cx="1584000" cy="891000"/>
          </a:xfrm>
          <a:prstGeom prst="rect">
            <a:avLst/>
          </a:prstGeom>
        </p:spPr>
      </p:pic>
    </p:spTree>
    <p:extLst>
      <p:ext uri="{BB962C8B-B14F-4D97-AF65-F5344CB8AC3E}">
        <p14:creationId xmlns:p14="http://schemas.microsoft.com/office/powerpoint/2010/main" val="43744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49F6-B4C6-06FA-83E4-2D211871E11F}"/>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A50BD2F-E573-5330-2160-2EFC51F097D5}"/>
              </a:ext>
            </a:extLst>
          </p:cNvPr>
          <p:cNvGraphicFramePr>
            <a:graphicFrameLocks/>
          </p:cNvGraphicFramePr>
          <p:nvPr>
            <p:extLst>
              <p:ext uri="{D42A27DB-BD31-4B8C-83A1-F6EECF244321}">
                <p14:modId xmlns:p14="http://schemas.microsoft.com/office/powerpoint/2010/main" val="2219901850"/>
              </p:ext>
            </p:extLst>
          </p:nvPr>
        </p:nvGraphicFramePr>
        <p:xfrm>
          <a:off x="252000" y="195750"/>
          <a:ext cx="8640000" cy="4541520"/>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363124">
                <a:tc>
                  <a:txBody>
                    <a:bodyPr/>
                    <a:lstStyle/>
                    <a:p>
                      <a:pPr algn="l">
                        <a:lnSpc>
                          <a:spcPct val="90000"/>
                        </a:lnSpc>
                      </a:pPr>
                      <a:r>
                        <a:rPr lang="en-GB" sz="1000" spc="-20" baseline="0" dirty="0">
                          <a:latin typeface="+mn-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19026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b="0" dirty="0">
                          <a:solidFill>
                            <a:schemeClr val="tx1"/>
                          </a:solidFill>
                          <a:latin typeface="+mn-lt"/>
                        </a:rPr>
                        <a:t>Week 2 – w/c 3 March – </a:t>
                      </a:r>
                      <a:r>
                        <a:rPr lang="en-GB" sz="1000" b="1" dirty="0">
                          <a:solidFill>
                            <a:schemeClr val="tx1"/>
                          </a:solidFill>
                          <a:latin typeface="+mn-lt"/>
                        </a:rPr>
                        <a:t>Highlighting the role of public involvement</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0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Fareham mum Sandra has been helping the Wessex Secure Data Environment as a critical friend.</a:t>
                      </a:r>
                    </a:p>
                    <a:p>
                      <a:pPr>
                        <a:lnSpc>
                          <a:spcPct val="10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As a member of the local community, her role is vital to ensure people’s views are taken into account as it develops. </a:t>
                      </a:r>
                    </a:p>
                    <a:p>
                      <a:pPr>
                        <a:lnSpc>
                          <a:spcPct val="10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She shares why she supports using NHS data for research. </a:t>
                      </a:r>
                      <a:r>
                        <a:rPr lang="en-GB" sz="1000" dirty="0">
                          <a:latin typeface="+mn-lt"/>
                        </a:rPr>
                        <a:t>🔬 🧪 🧫</a:t>
                      </a:r>
                      <a:endParaRPr lang="en-GB" sz="1000" kern="100" dirty="0">
                        <a:solidFill>
                          <a:srgbClr val="000000"/>
                        </a:solidFill>
                        <a:effectLst/>
                        <a:latin typeface="+mn-lt"/>
                        <a:ea typeface="Aptos" panose="020B0004020202020204" pitchFamily="34" charset="0"/>
                        <a:cs typeface="Times New Roman"/>
                      </a:endParaRPr>
                    </a:p>
                    <a:p>
                      <a:pPr lvl="0">
                        <a:lnSpc>
                          <a:spcPct val="10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endParaRPr lang="en-GB" sz="1000" kern="1200" dirty="0">
                        <a:solidFill>
                          <a:schemeClr val="tx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200" dirty="0">
                        <a:latin typeface="+mn-lt"/>
                      </a:endParaRPr>
                    </a:p>
                    <a:p>
                      <a:pPr>
                        <a:lnSpc>
                          <a:spcPct val="90000"/>
                        </a:lnSpc>
                      </a:pPr>
                      <a:r>
                        <a:rPr lang="en-GB" sz="1000" dirty="0">
                          <a:latin typeface="+mn-lt"/>
                          <a:hlinkClick r:id="rId2"/>
                        </a:rPr>
                        <a:t>Download JPG</a:t>
                      </a: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590175">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Fareham mum Sandra has been helping the Wessex Secure Data Environment as a critical friend, here’s why she supports using NHS data for research, </a:t>
                      </a:r>
                      <a:r>
                        <a:rPr lang="en-GB" sz="1000" dirty="0">
                          <a:latin typeface="+mn-lt"/>
                        </a:rPr>
                        <a:t>🔬 🧪 🧫</a:t>
                      </a:r>
                      <a:endParaRPr lang="en-GB" sz="1000" kern="100" dirty="0">
                        <a:solidFill>
                          <a:srgbClr val="000000"/>
                        </a:solidFill>
                        <a:effectLst/>
                        <a:latin typeface="+mn-lt"/>
                        <a:ea typeface="Aptos" panose="020B0004020202020204" pitchFamily="34" charset="0"/>
                        <a:cs typeface="Times New Roman"/>
                      </a:endParaRPr>
                    </a:p>
                    <a:p>
                      <a:pPr lvl="0">
                        <a:lnSpc>
                          <a:spcPct val="10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 SDE</a:t>
                      </a:r>
                      <a:endParaRPr lang="en-GB" sz="1000" kern="1200" dirty="0">
                        <a:solidFill>
                          <a:schemeClr val="tx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r h="59017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j-lt"/>
                        </a:rPr>
                        <a:t>Week 2 – w/c 3 March – </a:t>
                      </a:r>
                      <a:r>
                        <a:rPr lang="en-GB" sz="1000" b="1" dirty="0">
                          <a:latin typeface="+mj-lt"/>
                        </a:rPr>
                        <a:t>How your NHS data speeds up medical </a:t>
                      </a:r>
                      <a:r>
                        <a:rPr lang="en-GB" sz="1000" b="1" spc="-30" baseline="0" dirty="0">
                          <a:latin typeface="+mj-lt"/>
                        </a:rPr>
                        <a:t>breakthroughs</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400"/>
                        </a:spcBef>
                        <a:spcAft>
                          <a:spcPts val="400"/>
                        </a:spcAft>
                        <a:buClrTx/>
                        <a:buSzTx/>
                        <a:buFontTx/>
                        <a:buNone/>
                        <a:tabLst/>
                        <a:defRPr/>
                      </a:pPr>
                      <a:r>
                        <a:rPr lang="en-GB" sz="1000" b="0" i="0" u="none" strike="noStrike" kern="100" noProof="0" dirty="0">
                          <a:solidFill>
                            <a:srgbClr val="000000"/>
                          </a:solidFill>
                          <a:effectLst/>
                          <a:latin typeface="+mn-lt"/>
                          <a:ea typeface="+mn-ea"/>
                          <a:cs typeface="+mn-cs"/>
                        </a:rPr>
                        <a:t>Dr Paul Johnson, Chief Medical Officer, @NHSDorset explains how NHS data can speed up medical breakthroughs </a:t>
                      </a:r>
                      <a:r>
                        <a:rPr lang="en-GB" sz="1000" b="0" dirty="0"/>
                        <a:t>💊💉</a:t>
                      </a:r>
                      <a:r>
                        <a:rPr lang="en-GB" sz="1000" dirty="0"/>
                        <a:t>🧬</a:t>
                      </a:r>
                      <a:endParaRPr lang="en-GB" sz="1000" b="0" i="0" u="none" strike="noStrike" kern="1200" dirty="0">
                        <a:solidFill>
                          <a:srgbClr val="000000"/>
                        </a:solidFill>
                        <a:effectLst/>
                        <a:latin typeface="+mn-lt"/>
                        <a:ea typeface="+mn-ea"/>
                        <a:cs typeface="+mn-cs"/>
                      </a:endParaRPr>
                    </a:p>
                    <a:p>
                      <a:pPr marL="0" marR="0" lvl="0" indent="0" algn="l" defTabSz="685800" rtl="0" eaLnBrk="1" fontAlgn="auto" latinLnBrk="0" hangingPunct="1">
                        <a:lnSpc>
                          <a:spcPct val="100000"/>
                        </a:lnSpc>
                        <a:spcBef>
                          <a:spcPts val="400"/>
                        </a:spcBef>
                        <a:spcAft>
                          <a:spcPts val="400"/>
                        </a:spcAft>
                        <a:buClrTx/>
                        <a:buSzTx/>
                        <a:buFontTx/>
                        <a:buNone/>
                        <a:tabLst/>
                        <a:defRPr/>
                      </a:pPr>
                      <a:r>
                        <a:rPr lang="en-GB" sz="1000" kern="100" dirty="0">
                          <a:solidFill>
                            <a:srgbClr val="000000"/>
                          </a:solidFill>
                          <a:effectLst/>
                          <a:latin typeface="+mn-lt"/>
                          <a:ea typeface="+mn-ea"/>
                          <a:cs typeface="Times New Roman"/>
                        </a:rPr>
                        <a:t>Everyone across Wessex is being encouraged to share their views on using NHS data for research. </a:t>
                      </a:r>
                      <a:r>
                        <a:rPr lang="en-GB" sz="1000" dirty="0"/>
                        <a:t>🔬 🧪 🧫</a:t>
                      </a:r>
                      <a:endParaRPr lang="en-GB" sz="1000" kern="100" dirty="0">
                        <a:solidFill>
                          <a:srgbClr val="000000"/>
                        </a:solidFill>
                        <a:effectLst/>
                        <a:latin typeface="+mn-lt"/>
                        <a:cs typeface="Times New Roman"/>
                      </a:endParaRPr>
                    </a:p>
                    <a:p>
                      <a:pPr lvl="0">
                        <a:lnSpc>
                          <a:spcPct val="10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p>
                    <a:p>
                      <a:pPr lvl="0">
                        <a:lnSpc>
                          <a:spcPct val="100000"/>
                        </a:lnSpc>
                        <a:spcBef>
                          <a:spcPts val="400"/>
                        </a:spcBef>
                        <a:spcAft>
                          <a:spcPts val="400"/>
                        </a:spcAft>
                        <a:buNone/>
                      </a:pPr>
                      <a:endParaRPr lang="en-GB" sz="1000" b="0" i="0" u="none" strike="noStrike" kern="1200" noProof="0" dirty="0">
                        <a:solidFill>
                          <a:srgbClr val="000000"/>
                        </a:solidFill>
                        <a:effectLst/>
                        <a:latin typeface="+mn-lt"/>
                        <a:ea typeface="+mn-ea"/>
                        <a:cs typeface="+mn-cs"/>
                      </a:endParaRPr>
                    </a:p>
                    <a:p>
                      <a:pPr lvl="0">
                        <a:lnSpc>
                          <a:spcPct val="100000"/>
                        </a:lnSpc>
                        <a:spcBef>
                          <a:spcPts val="400"/>
                        </a:spcBef>
                        <a:spcAft>
                          <a:spcPts val="400"/>
                        </a:spcAft>
                        <a:buNone/>
                      </a:pPr>
                      <a:endParaRPr lang="en-GB" sz="1000" b="0" i="0" u="none" strike="noStrike" kern="1200" noProof="0" dirty="0">
                        <a:solidFill>
                          <a:srgbClr val="000000"/>
                        </a:solidFill>
                        <a:effectLst/>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r>
                        <a:rPr lang="en-GB" sz="1000" dirty="0">
                          <a:latin typeface="+mn-lt"/>
                          <a:hlinkClick r:id="rId3"/>
                        </a:rPr>
                        <a:t>Download MP4</a:t>
                      </a:r>
                      <a:endParaRPr lang="en-GB" sz="1000" dirty="0">
                        <a:latin typeface="+mn-lt"/>
                      </a:endParaRPr>
                    </a:p>
                    <a:p>
                      <a:pPr>
                        <a:lnSpc>
                          <a:spcPct val="90000"/>
                        </a:lnSpc>
                      </a:pP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79023862"/>
                  </a:ext>
                </a:extLst>
              </a:tr>
              <a:tr h="590175">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400"/>
                        </a:spcBef>
                        <a:spcAft>
                          <a:spcPts val="400"/>
                        </a:spcAft>
                        <a:buClrTx/>
                        <a:buSzTx/>
                        <a:buFontTx/>
                        <a:buNone/>
                        <a:tabLst/>
                        <a:defRPr/>
                      </a:pPr>
                      <a:r>
                        <a:rPr lang="en-GB" sz="1000" b="0" i="0" u="none" strike="noStrike" kern="100" noProof="0" dirty="0">
                          <a:solidFill>
                            <a:srgbClr val="000000"/>
                          </a:solidFill>
                          <a:effectLst/>
                          <a:latin typeface="+mn-lt"/>
                          <a:ea typeface="+mn-ea"/>
                          <a:cs typeface="+mn-cs"/>
                        </a:rPr>
                        <a:t>Dr Paul Johnson, Chief Medical Officer, @NHSDorset explains how NHS data can speed up medical breakthroughs </a:t>
                      </a:r>
                      <a:r>
                        <a:rPr lang="en-GB" sz="1000" b="0" dirty="0"/>
                        <a:t>💊💉</a:t>
                      </a:r>
                      <a:r>
                        <a:rPr lang="en-GB" sz="1000" dirty="0"/>
                        <a:t>🧬</a:t>
                      </a:r>
                      <a:endParaRPr lang="en-GB" sz="1000" b="0" i="0" u="none" strike="noStrike" kern="1200" dirty="0">
                        <a:solidFill>
                          <a:srgbClr val="000000"/>
                        </a:solidFill>
                        <a:effectLst/>
                        <a:latin typeface="+mn-lt"/>
                        <a:ea typeface="+mn-ea"/>
                        <a:cs typeface="+mn-cs"/>
                      </a:endParaRPr>
                    </a:p>
                    <a:p>
                      <a:pPr lvl="0">
                        <a:lnSpc>
                          <a:spcPct val="10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0000"/>
                        </a:lnSpc>
                      </a:pP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8495826"/>
                  </a:ext>
                </a:extLst>
              </a:tr>
            </a:tbl>
          </a:graphicData>
        </a:graphic>
      </p:graphicFrame>
      <p:pic>
        <p:nvPicPr>
          <p:cNvPr id="7" name="Picture 6" descr="A screenshot of a social media post&#10;&#10;Description automatically generated">
            <a:hlinkClick r:id="rId2"/>
            <a:extLst>
              <a:ext uri="{FF2B5EF4-FFF2-40B4-BE49-F238E27FC236}">
                <a16:creationId xmlns:a16="http://schemas.microsoft.com/office/drawing/2014/main" id="{DBD0840A-BF3D-A804-7DD3-F0BB4F5ADB1D}"/>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tretch>
            <a:fillRect/>
          </a:stretch>
        </p:blipFill>
        <p:spPr>
          <a:xfrm>
            <a:off x="7249709" y="636666"/>
            <a:ext cx="1584000" cy="1584000"/>
          </a:xfrm>
          <a:prstGeom prst="rect">
            <a:avLst/>
          </a:prstGeom>
        </p:spPr>
      </p:pic>
      <p:pic>
        <p:nvPicPr>
          <p:cNvPr id="9" name="Picture 8" descr="A group of colorful text&#10;&#10;AI-generated content may be incorrect.">
            <a:hlinkClick r:id="rId3"/>
            <a:extLst>
              <a:ext uri="{FF2B5EF4-FFF2-40B4-BE49-F238E27FC236}">
                <a16:creationId xmlns:a16="http://schemas.microsoft.com/office/drawing/2014/main" id="{F720531A-0476-462C-5DDE-C6EFCDF3893A}"/>
              </a:ext>
            </a:extLst>
          </p:cNvPr>
          <p:cNvPicPr>
            <a:picLocks noGrp="1" noRo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tretch>
            <a:fillRect/>
          </a:stretch>
        </p:blipFill>
        <p:spPr>
          <a:xfrm>
            <a:off x="7257868" y="2571750"/>
            <a:ext cx="1584000" cy="891000"/>
          </a:xfrm>
          <a:prstGeom prst="rect">
            <a:avLst/>
          </a:prstGeom>
        </p:spPr>
      </p:pic>
      <p:sp>
        <p:nvSpPr>
          <p:cNvPr id="10" name="Title 1">
            <a:extLst>
              <a:ext uri="{FF2B5EF4-FFF2-40B4-BE49-F238E27FC236}">
                <a16:creationId xmlns:a16="http://schemas.microsoft.com/office/drawing/2014/main" id="{9662AAD3-33F0-31A3-DBD1-7DA9980F888A}"/>
              </a:ext>
            </a:extLst>
          </p:cNvPr>
          <p:cNvSpPr txBox="1">
            <a:spLocks/>
          </p:cNvSpPr>
          <p:nvPr/>
        </p:nvSpPr>
        <p:spPr>
          <a:xfrm>
            <a:off x="2218901" y="3584117"/>
            <a:ext cx="4902902" cy="395801"/>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900" dirty="0">
                <a:solidFill>
                  <a:sysClr val="window" lastClr="FFFFFF"/>
                </a:solidFill>
                <a:latin typeface="+mj-lt"/>
              </a:rPr>
              <a:t>please @ NHS DORSET: @NHSDORSET (Facebook &amp; INSTAGRAM) </a:t>
            </a:r>
            <a:br>
              <a:rPr lang="en-GB" sz="900" dirty="0">
                <a:solidFill>
                  <a:sysClr val="window" lastClr="FFFFFF"/>
                </a:solidFill>
                <a:latin typeface="+mj-lt"/>
              </a:rPr>
            </a:br>
            <a:r>
              <a:rPr lang="en-GB" sz="900" dirty="0">
                <a:solidFill>
                  <a:sysClr val="window" lastClr="FFFFFF"/>
                </a:solidFill>
                <a:latin typeface="+mj-lt"/>
              </a:rPr>
              <a:t>OR @NHS DORSET (LinkedIn)</a:t>
            </a:r>
          </a:p>
        </p:txBody>
      </p:sp>
    </p:spTree>
    <p:extLst>
      <p:ext uri="{BB962C8B-B14F-4D97-AF65-F5344CB8AC3E}">
        <p14:creationId xmlns:p14="http://schemas.microsoft.com/office/powerpoint/2010/main" val="325062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42D7F-249C-5E9C-6ADC-FEB491828CA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F338ADE-4364-6F0C-A2CA-A532DE1E7537}"/>
              </a:ext>
            </a:extLst>
          </p:cNvPr>
          <p:cNvGraphicFramePr>
            <a:graphicFrameLocks/>
          </p:cNvGraphicFramePr>
          <p:nvPr>
            <p:extLst>
              <p:ext uri="{D42A27DB-BD31-4B8C-83A1-F6EECF244321}">
                <p14:modId xmlns:p14="http://schemas.microsoft.com/office/powerpoint/2010/main" val="3984516110"/>
              </p:ext>
            </p:extLst>
          </p:nvPr>
        </p:nvGraphicFramePr>
        <p:xfrm>
          <a:off x="252000" y="195750"/>
          <a:ext cx="8640000" cy="4815840"/>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335574">
                <a:tc>
                  <a:txBody>
                    <a:bodyPr/>
                    <a:lstStyle/>
                    <a:p>
                      <a:pPr algn="l">
                        <a:lnSpc>
                          <a:spcPct val="90000"/>
                        </a:lnSpc>
                      </a:pPr>
                      <a:r>
                        <a:rPr lang="en-GB" sz="1000" spc="-20" baseline="0" dirty="0">
                          <a:latin typeface="+mn-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11857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j-lt"/>
                        </a:rPr>
                        <a:t>Week 2 -  w/c 3 March – </a:t>
                      </a:r>
                      <a:r>
                        <a:rPr lang="en-GB" sz="1000" b="1" dirty="0">
                          <a:latin typeface="+mj-lt"/>
                        </a:rPr>
                        <a:t>John tells his story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Eastleigh resident John has been helping the Wessex Secure Data Environment as a critical friend.</a:t>
                      </a:r>
                    </a:p>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As someone living with #MultipleSclerosis, John has had to take early medical retirement but he is determined to play a part in the future. </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He shares why using data for research is so important. </a:t>
                      </a:r>
                      <a:r>
                        <a:rPr lang="en-GB" sz="1000" dirty="0"/>
                        <a:t>🔬 🧪 🧫</a:t>
                      </a:r>
                      <a:endParaRPr lang="en-GB" sz="1000" kern="100" dirty="0">
                        <a:solidFill>
                          <a:srgbClr val="000000"/>
                        </a:solidFill>
                        <a:effectLst/>
                        <a:latin typeface="+mn-lt"/>
                        <a:cs typeface="Times New Roman"/>
                      </a:endParaRP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 </a:t>
                      </a:r>
                      <a:endParaRPr lang="en-GB" sz="1000" kern="1200" dirty="0">
                        <a:solidFill>
                          <a:schemeClr val="dk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a:lnSpc>
                          <a:spcPct val="90000"/>
                        </a:lnSpc>
                      </a:pPr>
                      <a:endParaRPr lang="en-GB" sz="1000" dirty="0">
                        <a:latin typeface="+mj-lt"/>
                      </a:endParaRPr>
                    </a:p>
                    <a:p>
                      <a:pPr marL="0" marR="0" lvl="0" indent="0" algn="l" defTabSz="685800" rtl="0" eaLnBrk="1" fontAlgn="auto" latinLnBrk="0" hangingPunct="1">
                        <a:lnSpc>
                          <a:spcPct val="90000"/>
                        </a:lnSpc>
                        <a:spcBef>
                          <a:spcPts val="0"/>
                        </a:spcBef>
                        <a:spcAft>
                          <a:spcPts val="0"/>
                        </a:spcAft>
                        <a:buClrTx/>
                        <a:buSzTx/>
                        <a:buFontTx/>
                        <a:buNone/>
                        <a:tabLst/>
                        <a:defRPr/>
                      </a:pPr>
                      <a:r>
                        <a:rPr lang="en-GB" sz="1000" dirty="0">
                          <a:latin typeface="+mj-lt"/>
                          <a:hlinkClick r:id="rId2"/>
                        </a:rPr>
                        <a:t>Download JPG</a:t>
                      </a:r>
                      <a:endParaRPr lang="en-GB" sz="100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0">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Eastleigh resident John has been helping the Wessex Secure Data Environment as a critical friend, he shares why using data for research is so important. </a:t>
                      </a:r>
                      <a:r>
                        <a:rPr lang="en-GB" sz="1000" dirty="0"/>
                        <a:t>🔬 🧪 🧫</a:t>
                      </a:r>
                      <a:endParaRPr lang="en-GB" sz="1000" kern="100" dirty="0">
                        <a:solidFill>
                          <a:srgbClr val="000000"/>
                        </a:solidFill>
                        <a:effectLst/>
                        <a:latin typeface="+mn-lt"/>
                        <a:cs typeface="Times New Roman"/>
                      </a:endParaRP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 SDE</a:t>
                      </a:r>
                      <a:endParaRPr lang="en-GB" sz="1000" kern="1200" dirty="0">
                        <a:solidFill>
                          <a:schemeClr val="tx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r h="158931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100"/>
                        </a:spcBef>
                        <a:spcAft>
                          <a:spcPts val="100"/>
                        </a:spcAft>
                      </a:pPr>
                      <a:r>
                        <a:rPr lang="en-GB" sz="1000" b="0" dirty="0">
                          <a:solidFill>
                            <a:schemeClr val="tx1"/>
                          </a:solidFill>
                          <a:latin typeface="+mn-lt"/>
                        </a:rPr>
                        <a:t>Week 3 – w/c 10 March – </a:t>
                      </a:r>
                      <a:r>
                        <a:rPr lang="en-GB" sz="1000" b="1" dirty="0">
                          <a:solidFill>
                            <a:schemeClr val="tx1"/>
                          </a:solidFill>
                          <a:latin typeface="+mn-lt"/>
                        </a:rPr>
                        <a:t>Polling shows NHS transparency is vital</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What matters most to you about how the NHS handles your data? </a:t>
                      </a:r>
                      <a:r>
                        <a:rPr lang="en-GB" sz="1000" dirty="0"/>
                        <a:t>🤔</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In the Wessex Secure Data Environment, r</a:t>
                      </a:r>
                      <a:r>
                        <a:rPr lang="en-GB" sz="1000" kern="100" dirty="0">
                          <a:solidFill>
                            <a:srgbClr val="000000"/>
                          </a:solidFill>
                          <a:effectLst/>
                          <a:latin typeface="+mn-lt"/>
                          <a:ea typeface="+mn-ea"/>
                          <a:cs typeface="Times New Roman"/>
                        </a:rPr>
                        <a:t>esearchers will not see confidential personal details like your name, address, or NHS number. This information is removed or disguised before access is given.</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mn-ea"/>
                          <a:cs typeface="Times New Roman"/>
                        </a:rPr>
                        <a:t>Researchers only see the data they need and only in a secure environment fully controlled by the NHS.</a:t>
                      </a:r>
                    </a:p>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Does this work for you? Share your thoughts today at www.WessexSDE.nhs.uk led by @UHSFT</a:t>
                      </a: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 SDE</a:t>
                      </a:r>
                    </a:p>
                    <a:p>
                      <a:pPr lvl="0">
                        <a:lnSpc>
                          <a:spcPct val="90000"/>
                        </a:lnSpc>
                        <a:spcBef>
                          <a:spcPts val="400"/>
                        </a:spcBef>
                        <a:spcAft>
                          <a:spcPts val="400"/>
                        </a:spcAft>
                        <a:buNone/>
                      </a:pPr>
                      <a:endParaRPr lang="en-GB" sz="1000" b="0" i="0" u="none" strike="noStrike" kern="1200" noProof="0" dirty="0">
                        <a:solidFill>
                          <a:srgbClr val="000000"/>
                        </a:solidFill>
                        <a:effectLst/>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000" kern="1200" dirty="0">
                        <a:solidFill>
                          <a:schemeClr val="dk1"/>
                        </a:solidFill>
                        <a:latin typeface="+mj-lt"/>
                        <a:ea typeface="+mn-ea"/>
                        <a:cs typeface="+mn-cs"/>
                      </a:endParaRPr>
                    </a:p>
                    <a:p>
                      <a:pPr>
                        <a:lnSpc>
                          <a:spcPct val="90000"/>
                        </a:lnSpc>
                      </a:pPr>
                      <a:endParaRPr lang="en-GB" sz="1100" dirty="0">
                        <a:latin typeface="+mj-lt"/>
                      </a:endParaRPr>
                    </a:p>
                    <a:p>
                      <a:pPr>
                        <a:lnSpc>
                          <a:spcPct val="90000"/>
                        </a:lnSpc>
                      </a:pPr>
                      <a:r>
                        <a:rPr lang="en-GB" sz="1000" dirty="0">
                          <a:latin typeface="+mj-lt"/>
                          <a:hlinkClick r:id="rId3"/>
                        </a:rPr>
                        <a:t>Download JPG</a:t>
                      </a:r>
                      <a:endParaRPr lang="en-GB" sz="1000" dirty="0">
                        <a:latin typeface="+mj-lt"/>
                      </a:endParaRPr>
                    </a:p>
                    <a:p>
                      <a:pPr>
                        <a:lnSpc>
                          <a:spcPct val="90000"/>
                        </a:lnSpc>
                        <a:spcBef>
                          <a:spcPts val="100"/>
                        </a:spcBef>
                        <a:spcAft>
                          <a:spcPts val="100"/>
                        </a:spcAft>
                      </a:pPr>
                      <a:endParaRPr lang="en-GB" sz="1000" b="1" dirty="0">
                        <a:solidFill>
                          <a:schemeClr val="tx1"/>
                        </a:solidFill>
                        <a:latin typeface="+mj-lt"/>
                      </a:endParaRP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00154847"/>
                  </a:ext>
                </a:extLst>
              </a:tr>
              <a:tr h="554629">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What matters most to you about how the NHS handles your data? </a:t>
                      </a:r>
                      <a:r>
                        <a:rPr lang="en-GB" sz="1000" dirty="0"/>
                        <a:t>🤔 </a:t>
                      </a:r>
                      <a:r>
                        <a:rPr lang="en-GB" sz="1000" kern="100" dirty="0">
                          <a:solidFill>
                            <a:srgbClr val="000000"/>
                          </a:solidFill>
                          <a:effectLst/>
                          <a:latin typeface="+mn-lt"/>
                          <a:ea typeface="Aptos" panose="020B0004020202020204" pitchFamily="34" charset="0"/>
                          <a:cs typeface="Times New Roman"/>
                        </a:rPr>
                        <a:t>Share your thoughts today at </a:t>
                      </a:r>
                      <a:r>
                        <a:rPr lang="en-GB" sz="1000" b="0" i="0" u="none" strike="noStrike" kern="1200" dirty="0">
                          <a:solidFill>
                            <a:srgbClr val="000000"/>
                          </a:solidFill>
                          <a:effectLst/>
                          <a:latin typeface="+mn-lt"/>
                          <a:ea typeface="Segoe UI Emoji" panose="020B0502040204020203" pitchFamily="34" charset="0"/>
                          <a:cs typeface="+mn-cs"/>
                          <a:hlinkClick r:id="rId4"/>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r>
                        <a:rPr lang="en-GB" sz="1000" kern="100" dirty="0">
                          <a:solidFill>
                            <a:srgbClr val="000000"/>
                          </a:solidFill>
                          <a:effectLst/>
                          <a:latin typeface="+mn-lt"/>
                          <a:ea typeface="Aptos" panose="020B0004020202020204" pitchFamily="34" charset="0"/>
                          <a:cs typeface="Times New Roman"/>
                        </a:rPr>
                        <a:t>led by @UHSFT</a:t>
                      </a:r>
                    </a:p>
                    <a:p>
                      <a:pPr>
                        <a:lnSpc>
                          <a:spcPct val="90000"/>
                        </a:lnSpc>
                        <a:spcBef>
                          <a:spcPts val="400"/>
                        </a:spcBef>
                        <a:spcAft>
                          <a:spcPts val="400"/>
                        </a:spcAft>
                      </a:pPr>
                      <a:r>
                        <a:rPr lang="en-GB" sz="1000" b="0" i="0" u="none" strike="noStrike" kern="1200" noProof="0" dirty="0">
                          <a:solidFill>
                            <a:srgbClr val="000000"/>
                          </a:solidFill>
                          <a:effectLst/>
                          <a:latin typeface="+mn-lt"/>
                        </a:rPr>
                        <a:t>#ImprovingTomorrowsHealth #datasaveslives #healthdata #Wessex SDE</a:t>
                      </a:r>
                      <a:endParaRPr lang="en-GB" sz="1000" kern="1200" dirty="0">
                        <a:solidFill>
                          <a:schemeClr val="dk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dirty="0"/>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5160266"/>
                  </a:ext>
                </a:extLst>
              </a:tr>
            </a:tbl>
          </a:graphicData>
        </a:graphic>
      </p:graphicFrame>
      <p:pic>
        <p:nvPicPr>
          <p:cNvPr id="8" name="Picture 7" descr="A screenshot of a chat&#10;&#10;Description automatically generated">
            <a:hlinkClick r:id="rId2"/>
            <a:extLst>
              <a:ext uri="{FF2B5EF4-FFF2-40B4-BE49-F238E27FC236}">
                <a16:creationId xmlns:a16="http://schemas.microsoft.com/office/drawing/2014/main" id="{98BF9389-8AF5-7E05-86C9-57423BC355A5}"/>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tretch>
            <a:fillRect/>
          </a:stretch>
        </p:blipFill>
        <p:spPr>
          <a:xfrm>
            <a:off x="7257868" y="622576"/>
            <a:ext cx="1584000" cy="1584000"/>
          </a:xfrm>
          <a:prstGeom prst="rect">
            <a:avLst/>
          </a:prstGeom>
        </p:spPr>
      </p:pic>
      <p:sp>
        <p:nvSpPr>
          <p:cNvPr id="3" name="Title 1">
            <a:extLst>
              <a:ext uri="{FF2B5EF4-FFF2-40B4-BE49-F238E27FC236}">
                <a16:creationId xmlns:a16="http://schemas.microsoft.com/office/drawing/2014/main" id="{DFB824F5-7130-3FFA-38DF-52C07E7C12F4}"/>
              </a:ext>
            </a:extLst>
          </p:cNvPr>
          <p:cNvSpPr txBox="1"/>
          <p:nvPr/>
        </p:nvSpPr>
        <p:spPr>
          <a:xfrm>
            <a:off x="2223377" y="4146706"/>
            <a:ext cx="4902902" cy="216000"/>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pic>
        <p:nvPicPr>
          <p:cNvPr id="5" name="Picture 4" descr="A blue and white informational document&#10;&#10;Description automatically generated with medium confidence">
            <a:extLst>
              <a:ext uri="{FF2B5EF4-FFF2-40B4-BE49-F238E27FC236}">
                <a16:creationId xmlns:a16="http://schemas.microsoft.com/office/drawing/2014/main" id="{E726DEE9-9FE4-7DE4-811A-FB0136434953}"/>
              </a:ext>
            </a:extLst>
          </p:cNvPr>
          <p:cNvPicPr>
            <a:picLocks noGrp="1" noRo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a:ext>
            </a:extLst>
          </a:blip>
          <a:stretch>
            <a:fillRect/>
          </a:stretch>
        </p:blipFill>
        <p:spPr>
          <a:xfrm>
            <a:off x="7257868" y="2493913"/>
            <a:ext cx="1584000" cy="1559802"/>
          </a:xfrm>
          <a:prstGeom prst="rect">
            <a:avLst/>
          </a:prstGeom>
        </p:spPr>
      </p:pic>
    </p:spTree>
    <p:extLst>
      <p:ext uri="{BB962C8B-B14F-4D97-AF65-F5344CB8AC3E}">
        <p14:creationId xmlns:p14="http://schemas.microsoft.com/office/powerpoint/2010/main" val="831594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7A1DF-8413-6878-4ED0-BDED8BD76A5E}"/>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97EE49-AD78-060E-9A2C-A96BBF4563D5}"/>
              </a:ext>
            </a:extLst>
          </p:cNvPr>
          <p:cNvGraphicFramePr>
            <a:graphicFrameLocks/>
          </p:cNvGraphicFramePr>
          <p:nvPr>
            <p:extLst>
              <p:ext uri="{D42A27DB-BD31-4B8C-83A1-F6EECF244321}">
                <p14:modId xmlns:p14="http://schemas.microsoft.com/office/powerpoint/2010/main" val="417517220"/>
              </p:ext>
            </p:extLst>
          </p:nvPr>
        </p:nvGraphicFramePr>
        <p:xfrm>
          <a:off x="252000" y="195748"/>
          <a:ext cx="8640000" cy="4840224"/>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0">
                <a:tc>
                  <a:txBody>
                    <a:bodyPr/>
                    <a:lstStyle/>
                    <a:p>
                      <a:pPr algn="l">
                        <a:lnSpc>
                          <a:spcPct val="90000"/>
                        </a:lnSpc>
                      </a:pPr>
                      <a:r>
                        <a:rPr lang="en-GB" sz="1000" spc="-20" baseline="0" dirty="0">
                          <a:latin typeface="+mn-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75784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100"/>
                        </a:spcBef>
                        <a:spcAft>
                          <a:spcPts val="100"/>
                        </a:spcAft>
                      </a:pPr>
                      <a:r>
                        <a:rPr lang="en-GB" sz="1000" b="0" dirty="0">
                          <a:solidFill>
                            <a:schemeClr val="tx1"/>
                          </a:solidFill>
                          <a:latin typeface="+mn-lt"/>
                        </a:rPr>
                        <a:t>Week 3 – w/c 10 March – </a:t>
                      </a:r>
                      <a:r>
                        <a:rPr lang="en-GB" sz="1000" b="1" dirty="0">
                          <a:solidFill>
                            <a:schemeClr val="tx1"/>
                          </a:solidFill>
                          <a:latin typeface="+mn-lt"/>
                        </a:rPr>
                        <a:t>Andrew shares his story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Winchester resident Andrew lives with a long-term lung condition. </a:t>
                      </a:r>
                      <a:r>
                        <a:rPr lang="en-GB" sz="1000" dirty="0"/>
                        <a:t>🫁</a:t>
                      </a:r>
                      <a:r>
                        <a:rPr lang="en-GB" sz="1000" kern="100" dirty="0">
                          <a:solidFill>
                            <a:srgbClr val="000000"/>
                          </a:solidFill>
                          <a:effectLst/>
                          <a:latin typeface="+mn-lt"/>
                          <a:ea typeface="Aptos" panose="020B0004020202020204" pitchFamily="34" charset="0"/>
                          <a:cs typeface="Times New Roman"/>
                        </a:rPr>
                        <a:t> #IPF #lungdisease</a:t>
                      </a:r>
                    </a:p>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Hear him talk about why he has got involved in NHS research and find out how you could get involved today. </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i="0" u="none" strike="noStrike" kern="1200" noProof="0" dirty="0">
                          <a:solidFill>
                            <a:srgbClr val="000000"/>
                          </a:solidFill>
                          <a:effectLst/>
                          <a:latin typeface="+mn-lt"/>
                        </a:rPr>
                        <a:t>#ImprovingTomorrowsHealth #datasaveslives #healthdata #WessexSDE</a:t>
                      </a:r>
                      <a:endParaRPr lang="en-GB" sz="1000" kern="1200" dirty="0">
                        <a:solidFill>
                          <a:schemeClr val="dk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marL="0" marR="0" lvl="0" indent="0" algn="l" defTabSz="685800" rtl="0" eaLnBrk="1" fontAlgn="auto" latinLnBrk="0" hangingPunct="1">
                        <a:lnSpc>
                          <a:spcPct val="90000"/>
                        </a:lnSpc>
                        <a:spcBef>
                          <a:spcPts val="0"/>
                        </a:spcBef>
                        <a:spcAft>
                          <a:spcPts val="0"/>
                        </a:spcAft>
                        <a:buClrTx/>
                        <a:buSzTx/>
                        <a:buFontTx/>
                        <a:buNone/>
                        <a:tabLst/>
                        <a:defRPr/>
                      </a:pPr>
                      <a:r>
                        <a:rPr lang="en-GB" sz="1000" dirty="0">
                          <a:latin typeface="+mn-lt"/>
                          <a:hlinkClick r:id="rId2"/>
                        </a:rPr>
                        <a:t>Download MP4</a:t>
                      </a: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430845">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Hear from Winchester resident Andrew on why he has got involved in NHS research and find out how you could get involved today. </a:t>
                      </a:r>
                    </a:p>
                    <a:p>
                      <a:pPr>
                        <a:lnSpc>
                          <a:spcPct val="90000"/>
                        </a:lnSpc>
                        <a:spcBef>
                          <a:spcPts val="400"/>
                        </a:spcBef>
                        <a:spcAft>
                          <a:spcPts val="400"/>
                        </a:spcAft>
                      </a:pPr>
                      <a:r>
                        <a:rPr lang="en-GB" sz="1000" b="0" i="0" u="none" strike="noStrike" kern="1200" noProof="0" dirty="0">
                          <a:solidFill>
                            <a:srgbClr val="000000"/>
                          </a:solidFill>
                          <a:effectLst/>
                          <a:latin typeface="+mn-lt"/>
                        </a:rPr>
                        <a:t>#ImprovingTomorrowsHealth #datasaveslives #healthdata #WessexSDE</a:t>
                      </a:r>
                      <a:endParaRPr lang="en-GB" sz="1000" kern="1200" dirty="0">
                        <a:solidFill>
                          <a:schemeClr val="dk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r h="1685116">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b="0" dirty="0">
                          <a:solidFill>
                            <a:schemeClr val="tx1"/>
                          </a:solidFill>
                          <a:latin typeface="+mn-lt"/>
                        </a:rPr>
                        <a:t>Week 3 – w/c 10 March – </a:t>
                      </a:r>
                      <a:r>
                        <a:rPr lang="en-GB" sz="1000" b="1" dirty="0">
                          <a:solidFill>
                            <a:schemeClr val="tx1"/>
                          </a:solidFill>
                          <a:latin typeface="+mn-lt"/>
                        </a:rPr>
                        <a:t>The power of sharing data</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Shirleen Oh from @HHFTnhs talks about the power of #healthdata. </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dirty="0">
                          <a:effectLst/>
                          <a:latin typeface="Arial" panose="020B0604020202020204" pitchFamily="34" charset="0"/>
                          <a:ea typeface="Calibri" panose="020F0502020204030204" pitchFamily="34" charset="0"/>
                        </a:rPr>
                        <a:t>Sharing your data can pave the way for important breakthroughs that could make a real difference to people’s lives by helping new treatments and medicines be developed</a:t>
                      </a:r>
                      <a:r>
                        <a:rPr lang="en-GB" sz="1000" b="0" dirty="0"/>
                        <a:t>💊💉</a:t>
                      </a:r>
                      <a:r>
                        <a:rPr lang="en-GB" sz="1000" dirty="0"/>
                        <a:t>🧬</a:t>
                      </a:r>
                      <a:endParaRPr lang="en-GB" sz="1000" dirty="0">
                        <a:effectLst/>
                        <a:latin typeface="Arial" panose="020B0604020202020204" pitchFamily="34" charset="0"/>
                        <a:ea typeface="Calibri" panose="020F0502020204030204" pitchFamily="34" charset="0"/>
                      </a:endParaRPr>
                    </a:p>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Find out more at </a:t>
                      </a:r>
                      <a:r>
                        <a:rPr lang="en-GB" sz="1000" b="0" i="0" u="none" strike="noStrike" kern="1200" dirty="0">
                          <a:solidFill>
                            <a:srgbClr val="000000"/>
                          </a:solidFill>
                          <a:effectLst/>
                          <a:latin typeface="+mn-lt"/>
                          <a:ea typeface="Segoe UI Emoji" panose="020B0502040204020203" pitchFamily="34" charset="0"/>
                          <a:cs typeface="+mn-cs"/>
                          <a:hlinkClick r:id="rId3"/>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endParaRPr lang="en-GB" sz="1000" kern="100" dirty="0">
                        <a:solidFill>
                          <a:srgbClr val="000000"/>
                        </a:solidFill>
                        <a:effectLst/>
                        <a:latin typeface="+mn-lt"/>
                        <a:ea typeface="Aptos" panose="020B0004020202020204" pitchFamily="34" charset="0"/>
                        <a:cs typeface="Times New Roman"/>
                      </a:endParaRP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i="0" u="none" strike="noStrike" kern="1200" noProof="0" dirty="0">
                          <a:solidFill>
                            <a:srgbClr val="000000"/>
                          </a:solidFill>
                          <a:effectLst/>
                          <a:latin typeface="+mn-lt"/>
                        </a:rPr>
                        <a:t>#ImprovingTomorrowsHealth #datasaveslives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600" dirty="0">
                        <a:latin typeface="+mn-lt"/>
                      </a:endParaRPr>
                    </a:p>
                    <a:p>
                      <a:pPr>
                        <a:lnSpc>
                          <a:spcPct val="90000"/>
                        </a:lnSpc>
                      </a:pPr>
                      <a:r>
                        <a:rPr lang="en-GB" sz="1000" dirty="0">
                          <a:latin typeface="+mn-lt"/>
                          <a:hlinkClick r:id="rId4"/>
                        </a:rPr>
                        <a:t>Download JPG</a:t>
                      </a:r>
                      <a:endParaRPr lang="en-GB" sz="1000" dirty="0">
                        <a:latin typeface="+mn-lt"/>
                      </a:endParaRPr>
                    </a:p>
                    <a:p>
                      <a:pPr>
                        <a:lnSpc>
                          <a:spcPct val="90000"/>
                        </a:lnSpc>
                      </a:pPr>
                      <a:endParaRPr lang="en-GB" sz="16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200" dirty="0">
                        <a:latin typeface="+mn-lt"/>
                        <a:hlinkClick r:id="rId5"/>
                      </a:endParaRPr>
                    </a:p>
                    <a:p>
                      <a:pPr marL="0" marR="0" lvl="0" indent="0" algn="l" defTabSz="685800" rtl="0" eaLnBrk="1" fontAlgn="auto" latinLnBrk="0" hangingPunct="1">
                        <a:lnSpc>
                          <a:spcPct val="90000"/>
                        </a:lnSpc>
                        <a:spcBef>
                          <a:spcPts val="0"/>
                        </a:spcBef>
                        <a:spcAft>
                          <a:spcPts val="0"/>
                        </a:spcAft>
                        <a:buClrTx/>
                        <a:buSzTx/>
                        <a:buFontTx/>
                        <a:buNone/>
                        <a:tabLst/>
                        <a:defRPr/>
                      </a:pPr>
                      <a:r>
                        <a:rPr lang="en-GB" sz="1000" dirty="0">
                          <a:latin typeface="+mn-lt"/>
                          <a:hlinkClick r:id="rId5"/>
                        </a:rPr>
                        <a:t>Download MP4</a:t>
                      </a: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60010753"/>
                  </a:ext>
                </a:extLst>
              </a:tr>
              <a:tr h="767711">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Shirleen Oh from @HHFTnhs talks about the power of #healthdata. Find out more at </a:t>
                      </a:r>
                      <a:r>
                        <a:rPr lang="en-GB" sz="1000" b="0" i="0" u="none" strike="noStrike" kern="1200" dirty="0">
                          <a:solidFill>
                            <a:srgbClr val="000000"/>
                          </a:solidFill>
                          <a:effectLst/>
                          <a:latin typeface="+mn-lt"/>
                          <a:ea typeface="Segoe UI Emoji" panose="020B0502040204020203" pitchFamily="34" charset="0"/>
                          <a:cs typeface="+mn-cs"/>
                          <a:hlinkClick r:id="rId3"/>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p>
                    <a:p>
                      <a:pPr>
                        <a:lnSpc>
                          <a:spcPct val="90000"/>
                        </a:lnSpc>
                        <a:spcBef>
                          <a:spcPts val="400"/>
                        </a:spcBef>
                        <a:spcAft>
                          <a:spcPts val="400"/>
                        </a:spcAft>
                      </a:pPr>
                      <a:r>
                        <a:rPr lang="en-GB" sz="1000" b="0" i="0" u="none" strike="noStrike" kern="1200" noProof="0" dirty="0">
                          <a:solidFill>
                            <a:srgbClr val="000000"/>
                          </a:solidFill>
                          <a:effectLst/>
                          <a:latin typeface="+mn-lt"/>
                        </a:rPr>
                        <a:t>#ImprovingTomorrowsHealth #datasaveslives #WessexSDE</a:t>
                      </a:r>
                    </a:p>
                    <a:p>
                      <a:pPr marL="0" marR="0" lvl="0" indent="0" algn="l" defTabSz="685800" rtl="0" eaLnBrk="1" fontAlgn="auto" latinLnBrk="0" hangingPunct="1">
                        <a:lnSpc>
                          <a:spcPct val="90000"/>
                        </a:lnSpc>
                        <a:spcBef>
                          <a:spcPts val="400"/>
                        </a:spcBef>
                        <a:spcAft>
                          <a:spcPts val="400"/>
                        </a:spcAft>
                        <a:buClrTx/>
                        <a:buSzTx/>
                        <a:buFontTx/>
                        <a:buNone/>
                        <a:tabLst/>
                        <a:defRPr/>
                      </a:pPr>
                      <a:endParaRPr lang="en-GB" sz="2000" b="0" i="0" u="none" strike="noStrike" kern="1200" noProof="0" dirty="0">
                        <a:solidFill>
                          <a:srgbClr val="000000"/>
                        </a:solidFill>
                        <a:effectLst/>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0000"/>
                        </a:lnSpc>
                      </a:pP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76571211"/>
                  </a:ext>
                </a:extLst>
              </a:tr>
            </a:tbl>
          </a:graphicData>
        </a:graphic>
      </p:graphicFrame>
      <p:pic>
        <p:nvPicPr>
          <p:cNvPr id="5" name="Picture 4" descr="A group of colorful text&#10;&#10;Description automatically generated">
            <a:hlinkClick r:id="rId2"/>
            <a:extLst>
              <a:ext uri="{FF2B5EF4-FFF2-40B4-BE49-F238E27FC236}">
                <a16:creationId xmlns:a16="http://schemas.microsoft.com/office/drawing/2014/main" id="{15EC8BAC-2762-4A60-94AD-1FD3AF2209A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a:ext>
            </a:extLst>
          </a:blip>
          <a:stretch>
            <a:fillRect/>
          </a:stretch>
        </p:blipFill>
        <p:spPr>
          <a:xfrm>
            <a:off x="7254296" y="618841"/>
            <a:ext cx="1584000" cy="888962"/>
          </a:xfrm>
          <a:prstGeom prst="rect">
            <a:avLst/>
          </a:prstGeom>
          <a:effectLst/>
        </p:spPr>
      </p:pic>
      <p:sp>
        <p:nvSpPr>
          <p:cNvPr id="11" name="Title 1">
            <a:extLst>
              <a:ext uri="{FF2B5EF4-FFF2-40B4-BE49-F238E27FC236}">
                <a16:creationId xmlns:a16="http://schemas.microsoft.com/office/drawing/2014/main" id="{16D4C9E6-FE60-847A-55D3-5F62620A1A04}"/>
              </a:ext>
            </a:extLst>
          </p:cNvPr>
          <p:cNvSpPr txBox="1">
            <a:spLocks/>
          </p:cNvSpPr>
          <p:nvPr/>
        </p:nvSpPr>
        <p:spPr>
          <a:xfrm>
            <a:off x="2227318" y="3419431"/>
            <a:ext cx="4902902" cy="349000"/>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900" spc="-40" dirty="0">
                <a:solidFill>
                  <a:sysClr val="window" lastClr="FFFFFF"/>
                </a:solidFill>
                <a:latin typeface="+mn-lt"/>
              </a:rPr>
              <a:t>please @ Hampshire Hospitals: @hhftnhs (Facebook), @Hampshire Hospitals nhs foundation trust (LinkedIn) or @hampshirehospitals (Instagram)</a:t>
            </a:r>
          </a:p>
        </p:txBody>
      </p:sp>
      <p:pic>
        <p:nvPicPr>
          <p:cNvPr id="6" name="Picture 5">
            <a:hlinkClick r:id="rId4"/>
            <a:extLst>
              <a:ext uri="{FF2B5EF4-FFF2-40B4-BE49-F238E27FC236}">
                <a16:creationId xmlns:a16="http://schemas.microsoft.com/office/drawing/2014/main" id="{E21BF4D9-DC5F-14FF-B1F2-7961BED08134}"/>
              </a:ext>
            </a:extLst>
          </p:cNvPr>
          <p:cNvPicPr>
            <a:picLocks noGrp="1" noRo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a:ext>
            </a:extLst>
          </a:blip>
          <a:stretch>
            <a:fillRect/>
          </a:stretch>
        </p:blipFill>
        <p:spPr>
          <a:xfrm>
            <a:off x="7288585" y="2194368"/>
            <a:ext cx="1514452" cy="1537673"/>
          </a:xfrm>
          <a:prstGeom prst="rect">
            <a:avLst/>
          </a:prstGeom>
        </p:spPr>
      </p:pic>
      <p:pic>
        <p:nvPicPr>
          <p:cNvPr id="10" name="Picture 9" descr="A group of colorful text&#10;&#10;AI-generated content may be incorrect.">
            <a:hlinkClick r:id="rId5"/>
            <a:extLst>
              <a:ext uri="{FF2B5EF4-FFF2-40B4-BE49-F238E27FC236}">
                <a16:creationId xmlns:a16="http://schemas.microsoft.com/office/drawing/2014/main" id="{D039B60D-6F26-B963-53F8-1F39D1DF924A}"/>
              </a:ext>
            </a:extLst>
          </p:cNvPr>
          <p:cNvPicPr>
            <a:picLocks noGrp="1" noRo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a:ext>
            </a:extLst>
          </a:blip>
          <a:stretch>
            <a:fillRect/>
          </a:stretch>
        </p:blipFill>
        <p:spPr>
          <a:xfrm>
            <a:off x="7288585" y="3951122"/>
            <a:ext cx="1514452" cy="864940"/>
          </a:xfrm>
          <a:prstGeom prst="rect">
            <a:avLst/>
          </a:prstGeom>
        </p:spPr>
      </p:pic>
    </p:spTree>
    <p:extLst>
      <p:ext uri="{BB962C8B-B14F-4D97-AF65-F5344CB8AC3E}">
        <p14:creationId xmlns:p14="http://schemas.microsoft.com/office/powerpoint/2010/main" val="407447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7554D-7535-ACFF-5D5E-7210821C123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D2A12C-8A9B-F49C-D558-26160CFA11C6}"/>
              </a:ext>
            </a:extLst>
          </p:cNvPr>
          <p:cNvGraphicFramePr>
            <a:graphicFrameLocks/>
          </p:cNvGraphicFramePr>
          <p:nvPr>
            <p:extLst>
              <p:ext uri="{D42A27DB-BD31-4B8C-83A1-F6EECF244321}">
                <p14:modId xmlns:p14="http://schemas.microsoft.com/office/powerpoint/2010/main" val="3246512035"/>
              </p:ext>
            </p:extLst>
          </p:nvPr>
        </p:nvGraphicFramePr>
        <p:xfrm>
          <a:off x="252000" y="195750"/>
          <a:ext cx="8640000" cy="3487525"/>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400057">
                <a:tc>
                  <a:txBody>
                    <a:bodyPr/>
                    <a:lstStyle/>
                    <a:p>
                      <a:pPr algn="l">
                        <a:lnSpc>
                          <a:spcPct val="90000"/>
                        </a:lnSpc>
                      </a:pPr>
                      <a:r>
                        <a:rPr lang="en-GB" sz="1000" spc="-20" baseline="0" dirty="0">
                          <a:latin typeface="+mn-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200844">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b="0" dirty="0">
                          <a:solidFill>
                            <a:schemeClr val="tx1"/>
                          </a:solidFill>
                          <a:latin typeface="+mn-lt"/>
                        </a:rPr>
                        <a:t>Week 4 – w/c 17 March – </a:t>
                      </a:r>
                      <a:r>
                        <a:rPr lang="en-GB" sz="1000" b="1" dirty="0">
                          <a:solidFill>
                            <a:schemeClr val="tx1"/>
                          </a:solidFill>
                          <a:latin typeface="+mn-lt"/>
                        </a:rPr>
                        <a:t>Nyaradzai gives his view of why the NHS should build the SDE</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lvl="0">
                        <a:lnSpc>
                          <a:spcPct val="90000"/>
                        </a:lnSpc>
                        <a:spcBef>
                          <a:spcPts val="400"/>
                        </a:spcBef>
                        <a:spcAft>
                          <a:spcPts val="400"/>
                        </a:spcAft>
                        <a:buNone/>
                      </a:pPr>
                      <a:r>
                        <a:rPr lang="en-GB" sz="1000" b="0" i="0" u="none" strike="noStrike" kern="100" noProof="0" dirty="0">
                          <a:solidFill>
                            <a:srgbClr val="000000"/>
                          </a:solidFill>
                          <a:effectLst/>
                          <a:latin typeface="+mn-lt"/>
                          <a:ea typeface="+mn-ea"/>
                          <a:cs typeface="+mn-cs"/>
                        </a:rPr>
                        <a:t>Southampton resident Nyaradzai talks about how data can fast track breakthroughs like it did with the COVID-19 vaccine. </a:t>
                      </a:r>
                      <a:r>
                        <a:rPr lang="en-GB" sz="1000" b="0" dirty="0"/>
                        <a:t>💉</a:t>
                      </a:r>
                      <a:endParaRPr lang="en-GB" sz="1000" b="0" i="0" u="none" strike="noStrike" kern="100" noProof="0" dirty="0">
                        <a:solidFill>
                          <a:srgbClr val="000000"/>
                        </a:solidFill>
                        <a:effectLst/>
                        <a:latin typeface="+mn-lt"/>
                        <a:ea typeface="+mn-ea"/>
                        <a:cs typeface="+mn-cs"/>
                      </a:endParaRP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i="0" u="none" strike="noStrike" kern="1200" dirty="0">
                          <a:solidFill>
                            <a:srgbClr val="000000"/>
                          </a:solidFill>
                          <a:effectLst/>
                          <a:latin typeface="+mn-lt"/>
                          <a:ea typeface="+mn-ea"/>
                          <a:cs typeface="+mn-cs"/>
                        </a:rPr>
                        <a:t>The Wessex Secure Data Environment, led by @UHSFT wants to use your NHS data to address long-term issues like cancer, dementia, and mental health here in Wessex. </a:t>
                      </a:r>
                      <a:r>
                        <a:rPr lang="en-GB" sz="1000" b="0" dirty="0"/>
                        <a:t>💊</a:t>
                      </a:r>
                      <a:r>
                        <a:rPr lang="en-GB" sz="1000" dirty="0"/>
                        <a:t>🧬</a:t>
                      </a:r>
                      <a:endParaRPr lang="en-GB" sz="1000" b="0" i="0" u="none" strike="noStrike" kern="1200" dirty="0">
                        <a:solidFill>
                          <a:srgbClr val="000000"/>
                        </a:solidFill>
                        <a:effectLst/>
                        <a:latin typeface="+mn-lt"/>
                        <a:ea typeface="+mn-ea"/>
                        <a:cs typeface="+mn-cs"/>
                      </a:endParaRP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marL="0" marR="0" lvl="0" indent="0" algn="l" defTabSz="685800" rtl="0" eaLnBrk="1" fontAlgn="auto" latinLnBrk="0" hangingPunct="1">
                        <a:lnSpc>
                          <a:spcPct val="90000"/>
                        </a:lnSpc>
                        <a:spcBef>
                          <a:spcPts val="0"/>
                        </a:spcBef>
                        <a:spcAft>
                          <a:spcPts val="0"/>
                        </a:spcAft>
                        <a:buClrTx/>
                        <a:buSzTx/>
                        <a:buFontTx/>
                        <a:buNone/>
                        <a:tabLst/>
                        <a:defRPr/>
                      </a:pPr>
                      <a:r>
                        <a:rPr lang="en-GB" sz="1000" dirty="0">
                          <a:latin typeface="+mn-lt"/>
                          <a:hlinkClick r:id="rId2"/>
                        </a:rPr>
                        <a:t>Download JPG</a:t>
                      </a:r>
                      <a:endParaRPr lang="en-GB" sz="1000" dirty="0">
                        <a:highlight>
                          <a:srgbClr val="FFFF00"/>
                        </a:highlight>
                        <a:latin typeface="+mn-lt"/>
                      </a:endParaRPr>
                    </a:p>
                    <a:p>
                      <a:pPr>
                        <a:lnSpc>
                          <a:spcPct val="90000"/>
                        </a:lnSpc>
                      </a:pPr>
                      <a:endParaRPr lang="en-GB" sz="16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marL="0" marR="0" lvl="0" indent="0" algn="l" defTabSz="685800" rtl="0" eaLnBrk="1" fontAlgn="auto" latinLnBrk="0" hangingPunct="1">
                        <a:lnSpc>
                          <a:spcPct val="90000"/>
                        </a:lnSpc>
                        <a:spcBef>
                          <a:spcPts val="0"/>
                        </a:spcBef>
                        <a:spcAft>
                          <a:spcPts val="0"/>
                        </a:spcAft>
                        <a:buClrTx/>
                        <a:buSzTx/>
                        <a:buFontTx/>
                        <a:buNone/>
                        <a:tabLst/>
                        <a:defRPr/>
                      </a:pPr>
                      <a:r>
                        <a:rPr lang="en-GB" sz="1000" dirty="0">
                          <a:latin typeface="+mn-lt"/>
                          <a:hlinkClick r:id="rId3"/>
                        </a:rPr>
                        <a:t>Download MP4</a:t>
                      </a: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1886624">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i="0" u="none" strike="noStrike" kern="100" noProof="0" dirty="0">
                          <a:solidFill>
                            <a:srgbClr val="000000"/>
                          </a:solidFill>
                          <a:effectLst/>
                          <a:latin typeface="+mn-lt"/>
                          <a:ea typeface="+mn-ea"/>
                          <a:cs typeface="+mn-cs"/>
                        </a:rPr>
                        <a:t>Southampton resident Nyaradzai talks about data can fast track breakthroughs like it did with the COVID-19 vaccine. </a:t>
                      </a:r>
                      <a:r>
                        <a:rPr lang="en-GB" sz="1000" b="0" dirty="0"/>
                        <a:t>💉</a:t>
                      </a:r>
                      <a:endParaRPr lang="en-GB" sz="1000" b="0" i="0" u="none" strike="noStrike" kern="100" noProof="0" dirty="0">
                        <a:solidFill>
                          <a:srgbClr val="000000"/>
                        </a:solidFill>
                        <a:effectLst/>
                        <a:latin typeface="+mn-lt"/>
                        <a:ea typeface="+mn-ea"/>
                        <a:cs typeface="+mn-cs"/>
                      </a:endParaRP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endParaRPr lang="en-GB" sz="1000" kern="1200" dirty="0">
                        <a:solidFill>
                          <a:schemeClr val="tx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bl>
          </a:graphicData>
        </a:graphic>
      </p:graphicFrame>
      <p:sp>
        <p:nvSpPr>
          <p:cNvPr id="4" name="Title 1">
            <a:extLst>
              <a:ext uri="{FF2B5EF4-FFF2-40B4-BE49-F238E27FC236}">
                <a16:creationId xmlns:a16="http://schemas.microsoft.com/office/drawing/2014/main" id="{7C46DE9F-5706-C67E-C11B-389F0076058A}"/>
              </a:ext>
            </a:extLst>
          </p:cNvPr>
          <p:cNvSpPr txBox="1">
            <a:spLocks/>
          </p:cNvSpPr>
          <p:nvPr/>
        </p:nvSpPr>
        <p:spPr>
          <a:xfrm>
            <a:off x="2212481" y="2419723"/>
            <a:ext cx="4902902" cy="273677"/>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pic>
        <p:nvPicPr>
          <p:cNvPr id="9" name="Picture 8" descr="A close-up of a message&#10;&#10;AI-generated content may be incorrect.">
            <a:hlinkClick r:id="rId2"/>
            <a:extLst>
              <a:ext uri="{FF2B5EF4-FFF2-40B4-BE49-F238E27FC236}">
                <a16:creationId xmlns:a16="http://schemas.microsoft.com/office/drawing/2014/main" id="{7F42652B-687B-12F0-0E7D-CF476671C035}"/>
              </a:ext>
            </a:extLst>
          </p:cNvPr>
          <p:cNvPicPr>
            <a:picLocks noGrp="1" noRot="1" noChangeAspect="1" noMove="1" noResize="1" noEditPoints="1" noAdjustHandles="1" noChangeArrowheads="1" noChangeShapeType="1" noCrop="1"/>
          </p:cNvPicPr>
          <p:nvPr/>
        </p:nvPicPr>
        <p:blipFill>
          <a:blip r:embed="rId4"/>
          <a:stretch>
            <a:fillRect/>
          </a:stretch>
        </p:blipFill>
        <p:spPr>
          <a:xfrm>
            <a:off x="7245350" y="646946"/>
            <a:ext cx="1584000" cy="1584000"/>
          </a:xfrm>
          <a:prstGeom prst="rect">
            <a:avLst/>
          </a:prstGeom>
        </p:spPr>
      </p:pic>
      <p:pic>
        <p:nvPicPr>
          <p:cNvPr id="13" name="Picture 12" descr="A group of colorful signs&#10;&#10;AI-generated content may be incorrect.">
            <a:hlinkClick r:id="rId3"/>
            <a:extLst>
              <a:ext uri="{FF2B5EF4-FFF2-40B4-BE49-F238E27FC236}">
                <a16:creationId xmlns:a16="http://schemas.microsoft.com/office/drawing/2014/main" id="{8E64C483-AC84-F1B4-1A64-F454049CCBF6}"/>
              </a:ext>
            </a:extLst>
          </p:cNvPr>
          <p:cNvPicPr>
            <a:picLocks noGrp="1" noRot="1" noChangeAspect="1" noMove="1" noResize="1" noEditPoints="1" noAdjustHandles="1" noChangeArrowheads="1" noChangeShapeType="1" noCrop="1"/>
          </p:cNvPicPr>
          <p:nvPr/>
        </p:nvPicPr>
        <p:blipFill>
          <a:blip r:embed="rId5"/>
          <a:stretch>
            <a:fillRect/>
          </a:stretch>
        </p:blipFill>
        <p:spPr>
          <a:xfrm>
            <a:off x="7245350" y="2498051"/>
            <a:ext cx="1584000" cy="891000"/>
          </a:xfrm>
          <a:prstGeom prst="rect">
            <a:avLst/>
          </a:prstGeom>
        </p:spPr>
      </p:pic>
    </p:spTree>
    <p:extLst>
      <p:ext uri="{BB962C8B-B14F-4D97-AF65-F5344CB8AC3E}">
        <p14:creationId xmlns:p14="http://schemas.microsoft.com/office/powerpoint/2010/main" val="2399640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5300-A5BE-3183-3485-17356ADDD70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6816FC-59FD-8A01-F58B-87B1A6FEE988}"/>
              </a:ext>
            </a:extLst>
          </p:cNvPr>
          <p:cNvGraphicFramePr>
            <a:graphicFrameLocks/>
          </p:cNvGraphicFramePr>
          <p:nvPr>
            <p:extLst>
              <p:ext uri="{D42A27DB-BD31-4B8C-83A1-F6EECF244321}">
                <p14:modId xmlns:p14="http://schemas.microsoft.com/office/powerpoint/2010/main" val="1448446648"/>
              </p:ext>
            </p:extLst>
          </p:nvPr>
        </p:nvGraphicFramePr>
        <p:xfrm>
          <a:off x="252000" y="195750"/>
          <a:ext cx="8640000" cy="4668858"/>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378791">
                <a:tc>
                  <a:txBody>
                    <a:bodyPr/>
                    <a:lstStyle/>
                    <a:p>
                      <a:pPr algn="l">
                        <a:lnSpc>
                          <a:spcPct val="90000"/>
                        </a:lnSpc>
                      </a:pPr>
                      <a:r>
                        <a:rPr lang="en-GB" sz="1000" spc="-20" baseline="0" dirty="0">
                          <a:latin typeface="+mn-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n-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42437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Week 4 -  w/c 17 March – </a:t>
                      </a:r>
                      <a:r>
                        <a:rPr lang="en-GB" sz="1000" b="1" dirty="0">
                          <a:latin typeface="+mn-lt"/>
                        </a:rPr>
                        <a:t>Why we need more and faster research</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b="0" i="0" u="none" strike="noStrike" kern="100" noProof="0" dirty="0">
                          <a:solidFill>
                            <a:srgbClr val="000000"/>
                          </a:solidFill>
                          <a:effectLst/>
                          <a:latin typeface="+mn-lt"/>
                          <a:ea typeface="+mn-ea"/>
                          <a:cs typeface="+mn-cs"/>
                        </a:rPr>
                        <a:t>Poole resident Lindsay who volunteered as a critical friend to the Wessex Secure Data Environment led by @USHFT explains why she got involved.</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As a member of the local community, her role is vital to ensure people’s views are taken into account as it develops. </a:t>
                      </a:r>
                      <a:endParaRPr lang="en-GB" sz="1000" kern="1200" dirty="0">
                        <a:solidFill>
                          <a:schemeClr val="tx1"/>
                        </a:solidFill>
                        <a:latin typeface="+mn-lt"/>
                        <a:ea typeface="+mn-ea"/>
                        <a:cs typeface="+mn-cs"/>
                      </a:endParaRPr>
                    </a:p>
                    <a:p>
                      <a:pPr lvl="0">
                        <a:lnSpc>
                          <a:spcPct val="9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dirty="0">
                          <a:latin typeface="+mn-lt"/>
                          <a:hlinkClick r:id="rId2"/>
                        </a:rPr>
                        <a:t>Download JPG</a:t>
                      </a: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2641743"/>
                  </a:ext>
                </a:extLst>
              </a:tr>
              <a:tr h="511653">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i="0" u="none" strike="noStrike" kern="100" noProof="0" dirty="0">
                          <a:solidFill>
                            <a:srgbClr val="000000"/>
                          </a:solidFill>
                          <a:effectLst/>
                          <a:latin typeface="+mn-lt"/>
                          <a:ea typeface="+mn-ea"/>
                          <a:cs typeface="+mn-cs"/>
                        </a:rPr>
                        <a:t>Poole resident Lindsay who volunteered as a critical friend to the Wessex Secure Data Environment led by @UHSFT explains why she got involved. </a:t>
                      </a:r>
                      <a:r>
                        <a:rPr lang="en-GB" sz="1000" b="0" i="0" u="none" strike="noStrike" kern="1200" noProof="0" dirty="0">
                          <a:solidFill>
                            <a:srgbClr val="000000"/>
                          </a:solidFill>
                          <a:effectLst/>
                          <a:latin typeface="+mn-lt"/>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en-GB" sz="1050">
                        <a:latin typeface="+mj-lt"/>
                      </a:endParaRPr>
                    </a:p>
                  </a:txBody>
                  <a:tcPr/>
                </a:tc>
                <a:extLst>
                  <a:ext uri="{0D108BD9-81ED-4DB2-BD59-A6C34878D82A}">
                    <a16:rowId xmlns:a16="http://schemas.microsoft.com/office/drawing/2014/main" val="407163832"/>
                  </a:ext>
                </a:extLst>
              </a:tr>
              <a:tr h="1240372">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Week 4 – w/c 17 March – </a:t>
                      </a:r>
                      <a:r>
                        <a:rPr lang="en-GB" sz="1000" b="1" dirty="0">
                          <a:latin typeface="+mn-lt"/>
                        </a:rPr>
                        <a:t>Spotlight on personalised cancer treatments</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Professor Sarah Ennis @UHSFTresearch encourages everyone to have their say about using NHS data for research.</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The </a:t>
                      </a:r>
                      <a:r>
                        <a:rPr lang="en-GB" sz="1000" b="0" i="0" u="none" strike="noStrike" kern="1200" noProof="0" dirty="0">
                          <a:solidFill>
                            <a:srgbClr val="000000"/>
                          </a:solidFill>
                          <a:effectLst/>
                          <a:latin typeface="+mn-lt"/>
                        </a:rPr>
                        <a:t>#ImprovingTomorrowsHealth campaign is a </a:t>
                      </a:r>
                      <a:r>
                        <a:rPr lang="en-GB" sz="1000" b="0" i="0" u="none" strike="noStrike" kern="1200" dirty="0">
                          <a:solidFill>
                            <a:srgbClr val="000000"/>
                          </a:solidFill>
                          <a:effectLst/>
                          <a:latin typeface="+mn-lt"/>
                        </a:rPr>
                        <a:t>chance for everyone across Wessex to have their say on using NHS data for research. </a:t>
                      </a:r>
                      <a:r>
                        <a:rPr lang="en-GB" sz="1000" dirty="0">
                          <a:latin typeface="+mn-lt"/>
                        </a:rPr>
                        <a:t>🔬 🧪 🧫</a:t>
                      </a:r>
                      <a:r>
                        <a:rPr lang="en-GB" sz="1000" kern="100" dirty="0">
                          <a:solidFill>
                            <a:srgbClr val="000000"/>
                          </a:solidFill>
                          <a:effectLst/>
                          <a:latin typeface="+mn-lt"/>
                          <a:ea typeface="Aptos" panose="020B0004020202020204" pitchFamily="34" charset="0"/>
                          <a:cs typeface="Times New Roman"/>
                        </a:rPr>
                        <a:t> </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Share your thoughts today: </a:t>
                      </a:r>
                      <a:r>
                        <a:rPr lang="en-GB" sz="1000" b="0" i="0" u="none" strike="noStrike" kern="1200" dirty="0">
                          <a:solidFill>
                            <a:srgbClr val="000000"/>
                          </a:solidFill>
                          <a:effectLst/>
                          <a:latin typeface="+mn-lt"/>
                          <a:ea typeface="Segoe UI Emoji" panose="020B0502040204020203" pitchFamily="34" charset="0"/>
                          <a:cs typeface="+mn-cs"/>
                          <a:hlinkClick r:id="rId3"/>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b="0" i="0" u="none" strike="noStrike" kern="1200" noProof="0" dirty="0">
                          <a:solidFill>
                            <a:srgbClr val="000000"/>
                          </a:solidFill>
                          <a:effectLst/>
                          <a:latin typeface="+mn-lt"/>
                        </a:rPr>
                        <a:t>#datasaveslives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a:lnSpc>
                          <a:spcPct val="90000"/>
                        </a:lnSpc>
                        <a:spcBef>
                          <a:spcPts val="400"/>
                        </a:spcBef>
                        <a:spcAft>
                          <a:spcPts val="400"/>
                        </a:spcAft>
                      </a:pPr>
                      <a:endParaRPr lang="en-GB" sz="1000" dirty="0">
                        <a:latin typeface="+mn-lt"/>
                      </a:endParaRPr>
                    </a:p>
                    <a:p>
                      <a:pPr marL="0" marR="0" lvl="0" indent="0" algn="l" defTabSz="685800" rtl="0" eaLnBrk="1" fontAlgn="auto" latinLnBrk="0" hangingPunct="1">
                        <a:lnSpc>
                          <a:spcPct val="90000"/>
                        </a:lnSpc>
                        <a:spcBef>
                          <a:spcPts val="400"/>
                        </a:spcBef>
                        <a:spcAft>
                          <a:spcPts val="400"/>
                        </a:spcAft>
                        <a:buClrTx/>
                        <a:buSzTx/>
                        <a:buFontTx/>
                        <a:buNone/>
                        <a:tabLst/>
                        <a:defRPr/>
                      </a:pPr>
                      <a:r>
                        <a:rPr lang="en-GB" sz="1000" dirty="0">
                          <a:latin typeface="+mn-lt"/>
                          <a:hlinkClick r:id="rId4"/>
                        </a:rPr>
                        <a:t>Download JPG</a:t>
                      </a: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1113667">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Professor Sarah Ennis @UHSFTresearch encourages everyone to have their say about using NHS data for research: </a:t>
                      </a:r>
                      <a:r>
                        <a:rPr lang="en-GB" sz="1000" b="0" i="0" u="none" strike="noStrike" kern="1200" dirty="0">
                          <a:solidFill>
                            <a:srgbClr val="000000"/>
                          </a:solidFill>
                          <a:effectLst/>
                          <a:latin typeface="+mn-lt"/>
                          <a:ea typeface="Segoe UI Emoji" panose="020B0502040204020203" pitchFamily="34" charset="0"/>
                          <a:cs typeface="+mn-cs"/>
                          <a:hlinkClick r:id="rId3"/>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p>
                    <a:p>
                      <a:pPr>
                        <a:lnSpc>
                          <a:spcPct val="90000"/>
                        </a:lnSpc>
                        <a:spcBef>
                          <a:spcPts val="400"/>
                        </a:spcBef>
                        <a:spcAft>
                          <a:spcPts val="400"/>
                        </a:spcAft>
                      </a:pPr>
                      <a:r>
                        <a:rPr lang="en-GB" sz="1000" b="0" i="0" u="none" strike="noStrike" kern="1200" noProof="0" dirty="0">
                          <a:solidFill>
                            <a:srgbClr val="000000"/>
                          </a:solidFill>
                          <a:effectLst/>
                          <a:latin typeface="+mn-lt"/>
                        </a:rPr>
                        <a:t>#ImprovingTomorrowsHealth #datasaveslives #healthdata #WessexSDE</a:t>
                      </a:r>
                    </a:p>
                    <a:p>
                      <a:pPr marL="0" marR="0" lvl="0" indent="0" algn="l" defTabSz="685800" rtl="0" eaLnBrk="1" fontAlgn="auto" latinLnBrk="0" hangingPunct="1">
                        <a:lnSpc>
                          <a:spcPct val="90000"/>
                        </a:lnSpc>
                        <a:spcBef>
                          <a:spcPts val="400"/>
                        </a:spcBef>
                        <a:spcAft>
                          <a:spcPts val="400"/>
                        </a:spcAft>
                        <a:buClrTx/>
                        <a:buSzTx/>
                        <a:buFontTx/>
                        <a:buNone/>
                        <a:tabLst/>
                        <a:defRPr/>
                      </a:pPr>
                      <a:endParaRPr lang="en-GB" sz="1000" kern="1200" dirty="0">
                        <a:solidFill>
                          <a:schemeClr val="tx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bl>
          </a:graphicData>
        </a:graphic>
      </p:graphicFrame>
      <p:sp>
        <p:nvSpPr>
          <p:cNvPr id="7" name="Title 1">
            <a:extLst>
              <a:ext uri="{FF2B5EF4-FFF2-40B4-BE49-F238E27FC236}">
                <a16:creationId xmlns:a16="http://schemas.microsoft.com/office/drawing/2014/main" id="{067EA679-FE97-C7AF-A263-AA231F6EA1D2}"/>
              </a:ext>
            </a:extLst>
          </p:cNvPr>
          <p:cNvSpPr txBox="1">
            <a:spLocks/>
          </p:cNvSpPr>
          <p:nvPr/>
        </p:nvSpPr>
        <p:spPr>
          <a:xfrm>
            <a:off x="2212481" y="1600867"/>
            <a:ext cx="4902902" cy="273677"/>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sp>
        <p:nvSpPr>
          <p:cNvPr id="5" name="Title 1">
            <a:extLst>
              <a:ext uri="{FF2B5EF4-FFF2-40B4-BE49-F238E27FC236}">
                <a16:creationId xmlns:a16="http://schemas.microsoft.com/office/drawing/2014/main" id="{E64EF7B5-B17F-20FA-EA07-DCA4CDF56168}"/>
              </a:ext>
            </a:extLst>
          </p:cNvPr>
          <p:cNvSpPr txBox="1">
            <a:spLocks/>
          </p:cNvSpPr>
          <p:nvPr/>
        </p:nvSpPr>
        <p:spPr>
          <a:xfrm>
            <a:off x="2213460" y="4388250"/>
            <a:ext cx="4717080" cy="409987"/>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900" spc="-30" dirty="0">
                <a:solidFill>
                  <a:sysClr val="window" lastClr="FFFFFF"/>
                </a:solidFill>
                <a:latin typeface="+mj-lt"/>
              </a:rPr>
              <a:t>please @ UNIVERSITY HOSPITAL SOUTHAMPTON research: @uhsftRESEARCH (Facebook &amp; instagram) or @HEALTHRESEARCHSOUTHAMPTON (LINKEDIN)</a:t>
            </a:r>
          </a:p>
        </p:txBody>
      </p:sp>
      <p:pic>
        <p:nvPicPr>
          <p:cNvPr id="13" name="Picture 12" descr="A screenshot of a chat&#10;&#10;Description automatically generated">
            <a:hlinkClick r:id="rId2"/>
            <a:extLst>
              <a:ext uri="{FF2B5EF4-FFF2-40B4-BE49-F238E27FC236}">
                <a16:creationId xmlns:a16="http://schemas.microsoft.com/office/drawing/2014/main" id="{166625E8-B83A-3BAD-F47B-57B597096C56}"/>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tretch>
            <a:fillRect/>
          </a:stretch>
        </p:blipFill>
        <p:spPr>
          <a:xfrm>
            <a:off x="7245532" y="616601"/>
            <a:ext cx="1584000" cy="1584000"/>
          </a:xfrm>
          <a:prstGeom prst="rect">
            <a:avLst/>
          </a:prstGeom>
        </p:spPr>
      </p:pic>
      <p:pic>
        <p:nvPicPr>
          <p:cNvPr id="6" name="Picture 5" descr="A close-up of a message&#10;&#10;AI-generated content may be incorrect.">
            <a:hlinkClick r:id="rId4"/>
            <a:extLst>
              <a:ext uri="{FF2B5EF4-FFF2-40B4-BE49-F238E27FC236}">
                <a16:creationId xmlns:a16="http://schemas.microsoft.com/office/drawing/2014/main" id="{6F8C1968-75AE-CE70-3D07-DA731A468ABB}"/>
              </a:ext>
            </a:extLst>
          </p:cNvPr>
          <p:cNvPicPr>
            <a:picLocks noGrp="1" noRot="1" noChangeAspect="1" noMove="1" noResize="1" noEditPoints="1" noAdjustHandles="1" noChangeArrowheads="1" noChangeShapeType="1" noCrop="1"/>
          </p:cNvPicPr>
          <p:nvPr/>
        </p:nvPicPr>
        <p:blipFill>
          <a:blip r:embed="rId6"/>
          <a:stretch>
            <a:fillRect/>
          </a:stretch>
        </p:blipFill>
        <p:spPr>
          <a:xfrm>
            <a:off x="7245532" y="2571750"/>
            <a:ext cx="1584000" cy="1584000"/>
          </a:xfrm>
          <a:prstGeom prst="rect">
            <a:avLst/>
          </a:prstGeom>
        </p:spPr>
      </p:pic>
    </p:spTree>
    <p:extLst>
      <p:ext uri="{BB962C8B-B14F-4D97-AF65-F5344CB8AC3E}">
        <p14:creationId xmlns:p14="http://schemas.microsoft.com/office/powerpoint/2010/main" val="407355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D7D151-A8B4-E940-16AC-5489507805A4}"/>
              </a:ext>
            </a:extLst>
          </p:cNvPr>
          <p:cNvSpPr>
            <a:spLocks noGrp="1"/>
          </p:cNvSpPr>
          <p:nvPr>
            <p:ph sz="half" idx="2"/>
          </p:nvPr>
        </p:nvSpPr>
        <p:spPr/>
        <p:txBody>
          <a:bodyPr vert="horz" lIns="91440" tIns="45720" rIns="91440" bIns="45720" rtlCol="0" anchor="t">
            <a:normAutofit/>
          </a:bodyPr>
          <a:lstStyle/>
          <a:p>
            <a:pPr marL="0" indent="0">
              <a:buNone/>
            </a:pPr>
            <a:r>
              <a:rPr lang="en-GB" dirty="0">
                <a:latin typeface="Arial"/>
                <a:cs typeface="Arial"/>
              </a:rPr>
              <a:t>You can use this copy in any newsletters you send out or on your website</a:t>
            </a:r>
            <a:endParaRPr lang="en-GB" dirty="0"/>
          </a:p>
          <a:p>
            <a:endParaRPr lang="en-GB" dirty="0"/>
          </a:p>
        </p:txBody>
      </p:sp>
      <p:sp>
        <p:nvSpPr>
          <p:cNvPr id="6" name="Text Placeholder 5">
            <a:extLst>
              <a:ext uri="{FF2B5EF4-FFF2-40B4-BE49-F238E27FC236}">
                <a16:creationId xmlns:a16="http://schemas.microsoft.com/office/drawing/2014/main" id="{64CFBFB6-3CE0-E034-8D43-8CF9BC1EBCC8}"/>
              </a:ext>
            </a:extLst>
          </p:cNvPr>
          <p:cNvSpPr>
            <a:spLocks noGrp="1"/>
          </p:cNvSpPr>
          <p:nvPr>
            <p:ph type="body" sz="quarter" idx="12"/>
          </p:nvPr>
        </p:nvSpPr>
        <p:spPr/>
        <p:txBody>
          <a:bodyPr/>
          <a:lstStyle/>
          <a:p>
            <a:r>
              <a:rPr lang="en-GB" dirty="0">
                <a:latin typeface="Arial"/>
                <a:cs typeface="Arial"/>
              </a:rPr>
              <a:t>Newsletter copy &amp; listicles</a:t>
            </a:r>
            <a:endParaRPr lang="en-US" dirty="0"/>
          </a:p>
        </p:txBody>
      </p:sp>
      <p:pic>
        <p:nvPicPr>
          <p:cNvPr id="8" name="Picture Placeholder 7">
            <a:extLst>
              <a:ext uri="{FF2B5EF4-FFF2-40B4-BE49-F238E27FC236}">
                <a16:creationId xmlns:a16="http://schemas.microsoft.com/office/drawing/2014/main" id="{808BE09E-D10D-73D0-E50A-EB5E21EF9683}"/>
              </a:ext>
            </a:extLst>
          </p:cNvPr>
          <p:cNvPicPr>
            <a:picLocks noGrp="1" noChangeAspect="1"/>
          </p:cNvPicPr>
          <p:nvPr>
            <p:ph type="pic" sz="quarter" idx="10"/>
          </p:nvPr>
        </p:nvPicPr>
        <p:blipFill>
          <a:blip r:embed="rId2"/>
          <a:srcRect l="7600" t="-31823" r="7456" b="-32507"/>
          <a:stretch/>
        </p:blipFill>
        <p:spPr>
          <a:xfrm>
            <a:off x="0" y="938213"/>
            <a:ext cx="3260725" cy="4205287"/>
          </a:xfrm>
          <a:prstGeom prst="rect">
            <a:avLst/>
          </a:prstGeom>
          <a:solidFill>
            <a:srgbClr val="66B8DE"/>
          </a:solidFill>
        </p:spPr>
      </p:pic>
    </p:spTree>
    <p:extLst>
      <p:ext uri="{BB962C8B-B14F-4D97-AF65-F5344CB8AC3E}">
        <p14:creationId xmlns:p14="http://schemas.microsoft.com/office/powerpoint/2010/main" val="1678787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8C5D-EC36-995E-5681-3530993D4F02}"/>
              </a:ext>
            </a:extLst>
          </p:cNvPr>
          <p:cNvSpPr>
            <a:spLocks noGrp="1"/>
          </p:cNvSpPr>
          <p:nvPr>
            <p:ph type="title"/>
          </p:nvPr>
        </p:nvSpPr>
        <p:spPr/>
        <p:txBody>
          <a:bodyPr/>
          <a:lstStyle/>
          <a:p>
            <a:r>
              <a:rPr lang="en-GB" dirty="0"/>
              <a:t>Newsletter copy: Long version (214 words)</a:t>
            </a:r>
          </a:p>
        </p:txBody>
      </p:sp>
      <p:sp>
        <p:nvSpPr>
          <p:cNvPr id="3" name="Content Placeholder 2">
            <a:extLst>
              <a:ext uri="{FF2B5EF4-FFF2-40B4-BE49-F238E27FC236}">
                <a16:creationId xmlns:a16="http://schemas.microsoft.com/office/drawing/2014/main" id="{6E293CF0-1E79-50B2-1438-11A5A66E9087}"/>
              </a:ext>
            </a:extLst>
          </p:cNvPr>
          <p:cNvSpPr>
            <a:spLocks noGrp="1"/>
          </p:cNvSpPr>
          <p:nvPr>
            <p:ph sz="half" idx="1"/>
          </p:nvPr>
        </p:nvSpPr>
        <p:spPr/>
        <p:txBody>
          <a:bodyPr numCol="2" spcCol="180000">
            <a:noAutofit/>
          </a:bodyPr>
          <a:lstStyle/>
          <a:p>
            <a:pPr marL="0" indent="0">
              <a:spcBef>
                <a:spcPts val="600"/>
              </a:spcBef>
              <a:spcAft>
                <a:spcPts val="600"/>
              </a:spcAft>
              <a:buNone/>
            </a:pPr>
            <a:r>
              <a:rPr lang="en-GB" sz="1400" b="1" dirty="0">
                <a:solidFill>
                  <a:schemeClr val="accent1"/>
                </a:solidFill>
              </a:rPr>
              <a:t>It’s time to have your say on the use of NHS data for research</a:t>
            </a:r>
          </a:p>
          <a:p>
            <a:pPr marL="0" indent="0">
              <a:spcBef>
                <a:spcPts val="600"/>
              </a:spcBef>
              <a:spcAft>
                <a:spcPts val="600"/>
              </a:spcAft>
              <a:buNone/>
            </a:pPr>
            <a:r>
              <a:rPr lang="en-GB" sz="1100" dirty="0"/>
              <a:t>University Hospital Southampton is leading the development of the Wessex Secure Data Environment (Wessex SDE), a new online platform which will use NHS data to improve health outcomes and save lives.  </a:t>
            </a:r>
          </a:p>
          <a:p>
            <a:pPr marL="0" indent="0">
              <a:spcBef>
                <a:spcPts val="600"/>
              </a:spcBef>
              <a:spcAft>
                <a:spcPts val="600"/>
              </a:spcAft>
              <a:buNone/>
            </a:pPr>
            <a:r>
              <a:rPr lang="en-GB" sz="1100" dirty="0"/>
              <a:t>Imagine life-saving treatments, quicker diagnoses, and breakthroughs in managing long-term conditions – all powered by NHS data. The Wessex SDE will make this a reality.</a:t>
            </a:r>
          </a:p>
          <a:p>
            <a:pPr marL="0" indent="0">
              <a:spcBef>
                <a:spcPts val="600"/>
              </a:spcBef>
              <a:spcAft>
                <a:spcPts val="600"/>
              </a:spcAft>
              <a:buNone/>
            </a:pPr>
            <a:r>
              <a:rPr lang="en-GB" sz="1100" dirty="0"/>
              <a:t>Built to the highest standards for safety and security of NHS data, the Wessex SDE will enable large amounts of de-identified NHS patient data to be safely stored, linked together and made accessible to researchers to improve services and treatments.</a:t>
            </a:r>
          </a:p>
          <a:p>
            <a:pPr marL="0" indent="0">
              <a:spcBef>
                <a:spcPts val="600"/>
              </a:spcBef>
              <a:spcAft>
                <a:spcPts val="600"/>
              </a:spcAft>
              <a:buNone/>
            </a:pPr>
            <a:r>
              <a:rPr lang="en-GB" sz="1100" dirty="0"/>
              <a:t>By linking different types of data, researchers can ask bigger questions and gain new insights. This will drive discovery of new treatments and make the health and care system more efficient, effective and safe.</a:t>
            </a:r>
          </a:p>
          <a:p>
            <a:pPr marL="0" indent="0">
              <a:spcBef>
                <a:spcPts val="600"/>
              </a:spcBef>
              <a:spcAft>
                <a:spcPts val="600"/>
              </a:spcAft>
              <a:buNone/>
            </a:pPr>
            <a:r>
              <a:rPr lang="en-GB" sz="1100" dirty="0"/>
              <a:t>The team wants to hear from people across Wessex and is inviting everyone to join a public conversation on Improving Tomorrow’s Health.</a:t>
            </a:r>
          </a:p>
          <a:p>
            <a:pPr marL="0" indent="0">
              <a:spcBef>
                <a:spcPts val="600"/>
              </a:spcBef>
              <a:spcAft>
                <a:spcPts val="600"/>
              </a:spcAft>
              <a:buNone/>
            </a:pPr>
            <a:r>
              <a:rPr lang="en-GB" sz="1100" dirty="0"/>
              <a:t>What matters most to you about how your NHS data is used? What kind of research projects should the Wessex SDE support with your de-identified data? How involved do you want to be in decisions? To share your views and be part of the conversation, go to </a:t>
            </a:r>
            <a:r>
              <a:rPr lang="en-GB" sz="1100" b="0" i="0" u="none" strike="noStrike" kern="1200" dirty="0">
                <a:solidFill>
                  <a:srgbClr val="000000"/>
                </a:solidFill>
                <a:effectLst/>
                <a:latin typeface="+mn-lt"/>
                <a:ea typeface="Segoe UI Emoji" panose="020B0502040204020203" pitchFamily="34" charset="0"/>
                <a:cs typeface="+mn-cs"/>
                <a:hlinkClick r:id="rId2"/>
              </a:rPr>
              <a:t>WessexSDE.nhs.uk/have-your-say</a:t>
            </a:r>
            <a:r>
              <a:rPr lang="en-GB" sz="1100" b="0" i="0" u="none" strike="noStrike" kern="1200" dirty="0">
                <a:solidFill>
                  <a:srgbClr val="000000"/>
                </a:solidFill>
                <a:effectLst/>
                <a:latin typeface="+mn-lt"/>
                <a:ea typeface="Segoe UI Emoji" panose="020B0502040204020203" pitchFamily="34" charset="0"/>
                <a:cs typeface="+mn-cs"/>
              </a:rPr>
              <a:t> </a:t>
            </a:r>
            <a:r>
              <a:rPr lang="en-GB" sz="1100" dirty="0"/>
              <a:t>today.</a:t>
            </a:r>
          </a:p>
          <a:p>
            <a:pPr marL="0" indent="0">
              <a:spcAft>
                <a:spcPts val="600"/>
              </a:spcAft>
              <a:buNone/>
            </a:pPr>
            <a:endParaRPr lang="en-GB" sz="1100" dirty="0"/>
          </a:p>
        </p:txBody>
      </p:sp>
    </p:spTree>
    <p:extLst>
      <p:ext uri="{BB962C8B-B14F-4D97-AF65-F5344CB8AC3E}">
        <p14:creationId xmlns:p14="http://schemas.microsoft.com/office/powerpoint/2010/main" val="139055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AE393-1C0B-B666-CB19-3C166C258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DBE8D-3807-AD7C-B77A-F0B2BC7A8422}"/>
              </a:ext>
            </a:extLst>
          </p:cNvPr>
          <p:cNvSpPr>
            <a:spLocks noGrp="1"/>
          </p:cNvSpPr>
          <p:nvPr>
            <p:ph type="title"/>
          </p:nvPr>
        </p:nvSpPr>
        <p:spPr/>
        <p:txBody>
          <a:bodyPr/>
          <a:lstStyle/>
          <a:p>
            <a:r>
              <a:rPr lang="en-GB" dirty="0"/>
              <a:t>Newsletter copy: Short version (92 words)</a:t>
            </a:r>
          </a:p>
        </p:txBody>
      </p:sp>
      <p:sp>
        <p:nvSpPr>
          <p:cNvPr id="3" name="Content Placeholder 2">
            <a:extLst>
              <a:ext uri="{FF2B5EF4-FFF2-40B4-BE49-F238E27FC236}">
                <a16:creationId xmlns:a16="http://schemas.microsoft.com/office/drawing/2014/main" id="{E1AA0521-D961-AF7E-ED85-6DE04066E442}"/>
              </a:ext>
            </a:extLst>
          </p:cNvPr>
          <p:cNvSpPr>
            <a:spLocks noGrp="1"/>
          </p:cNvSpPr>
          <p:nvPr>
            <p:ph sz="half" idx="1"/>
          </p:nvPr>
        </p:nvSpPr>
        <p:spPr/>
        <p:txBody>
          <a:bodyPr numCol="2" spcCol="180000">
            <a:noAutofit/>
          </a:bodyPr>
          <a:lstStyle/>
          <a:p>
            <a:pPr marL="0" indent="0">
              <a:spcBef>
                <a:spcPts val="600"/>
              </a:spcBef>
              <a:spcAft>
                <a:spcPts val="600"/>
              </a:spcAft>
              <a:buNone/>
            </a:pPr>
            <a:r>
              <a:rPr lang="en-GB" sz="1400" b="1" dirty="0">
                <a:solidFill>
                  <a:schemeClr val="accent1"/>
                </a:solidFill>
              </a:rPr>
              <a:t>Have your say on the use of NHS data for research</a:t>
            </a:r>
          </a:p>
          <a:p>
            <a:pPr marL="0" indent="0">
              <a:spcBef>
                <a:spcPts val="600"/>
              </a:spcBef>
              <a:spcAft>
                <a:spcPts val="600"/>
              </a:spcAft>
              <a:buNone/>
            </a:pPr>
            <a:r>
              <a:rPr lang="en-GB" sz="1100" dirty="0"/>
              <a:t>The Wessex Secure Data Environment (Wessex SDE) is an NHS platform that safely stores and links patient data to support groundbreaking health and care research. Imagine faster diagnoses, life-saving treatments, and innovative healthcare all powered by this data.</a:t>
            </a:r>
          </a:p>
          <a:p>
            <a:pPr marL="0" indent="0">
              <a:spcBef>
                <a:spcPts val="600"/>
              </a:spcBef>
              <a:spcAft>
                <a:spcPts val="600"/>
              </a:spcAft>
              <a:buNone/>
            </a:pPr>
            <a:r>
              <a:rPr lang="en-GB" sz="1100" dirty="0"/>
              <a:t>The team, led by University Hospital Southampton, want to know what people across Wessex think about the project and are inviting everyone to share their views as part of a public conversation on Improving Tomorrow’s Health. Go to </a:t>
            </a:r>
            <a:r>
              <a:rPr lang="en-GB" sz="1100" b="0" i="0" u="none" strike="noStrike" kern="1200" dirty="0">
                <a:solidFill>
                  <a:srgbClr val="000000"/>
                </a:solidFill>
                <a:effectLst/>
                <a:latin typeface="+mn-lt"/>
                <a:ea typeface="Segoe UI Emoji" panose="020B0502040204020203" pitchFamily="34" charset="0"/>
                <a:cs typeface="+mn-cs"/>
                <a:hlinkClick r:id="rId2"/>
              </a:rPr>
              <a:t>WessexSDE.nhs.uk/have-your-say</a:t>
            </a:r>
            <a:r>
              <a:rPr lang="en-GB" sz="1100" b="0" i="0" u="none" strike="noStrike" kern="1200" dirty="0">
                <a:solidFill>
                  <a:srgbClr val="000000"/>
                </a:solidFill>
                <a:effectLst/>
                <a:latin typeface="+mn-lt"/>
                <a:ea typeface="Segoe UI Emoji" panose="020B0502040204020203" pitchFamily="34" charset="0"/>
                <a:cs typeface="+mn-cs"/>
              </a:rPr>
              <a:t> </a:t>
            </a:r>
            <a:r>
              <a:rPr lang="en-GB" sz="1100" dirty="0"/>
              <a:t>today to take part.</a:t>
            </a:r>
          </a:p>
        </p:txBody>
      </p:sp>
    </p:spTree>
    <p:extLst>
      <p:ext uri="{BB962C8B-B14F-4D97-AF65-F5344CB8AC3E}">
        <p14:creationId xmlns:p14="http://schemas.microsoft.com/office/powerpoint/2010/main" val="291096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E1A4-C4F7-5FC6-B401-4688C3EAFB91}"/>
              </a:ext>
            </a:extLst>
          </p:cNvPr>
          <p:cNvSpPr>
            <a:spLocks noGrp="1"/>
          </p:cNvSpPr>
          <p:nvPr>
            <p:ph type="title"/>
          </p:nvPr>
        </p:nvSpPr>
        <p:spPr/>
        <p:txBody>
          <a:bodyPr/>
          <a:lstStyle/>
          <a:p>
            <a:r>
              <a:rPr lang="en-GB" dirty="0"/>
              <a:t>Listicles</a:t>
            </a:r>
          </a:p>
        </p:txBody>
      </p:sp>
      <p:sp>
        <p:nvSpPr>
          <p:cNvPr id="3" name="Content Placeholder 2">
            <a:extLst>
              <a:ext uri="{FF2B5EF4-FFF2-40B4-BE49-F238E27FC236}">
                <a16:creationId xmlns:a16="http://schemas.microsoft.com/office/drawing/2014/main" id="{30D390FB-09C9-DDB5-B1D8-2AFE64DFB4BC}"/>
              </a:ext>
            </a:extLst>
          </p:cNvPr>
          <p:cNvSpPr>
            <a:spLocks noGrp="1"/>
          </p:cNvSpPr>
          <p:nvPr>
            <p:ph sz="half" idx="1"/>
          </p:nvPr>
        </p:nvSpPr>
        <p:spPr>
          <a:xfrm>
            <a:off x="380144" y="2098684"/>
            <a:ext cx="2265869" cy="2863734"/>
          </a:xfrm>
        </p:spPr>
        <p:txBody>
          <a:bodyPr vert="horz" lIns="91440" tIns="45720" rIns="91440" bIns="45720" rtlCol="0" anchor="t">
            <a:normAutofit/>
          </a:bodyPr>
          <a:lstStyle/>
          <a:p>
            <a:pPr marL="0" indent="0">
              <a:buNone/>
            </a:pPr>
            <a:r>
              <a:rPr lang="en-GB" sz="1100" dirty="0"/>
              <a:t>The listicles in this toolkit are designed to simplify key messages about NHS data and the Wessex Secure Data Environment (SDE). </a:t>
            </a:r>
          </a:p>
          <a:p>
            <a:pPr marL="0" indent="0">
              <a:buNone/>
            </a:pPr>
            <a:r>
              <a:rPr lang="en-GB" sz="1100" dirty="0"/>
              <a:t>Each listicle highlights essential insights, benefits, or real-world research examples, making complex topics accessible and engaging. </a:t>
            </a:r>
          </a:p>
          <a:p>
            <a:pPr>
              <a:buFont typeface="Wingdings" panose="05000000000000000000" pitchFamily="2" charset="2"/>
              <a:buChar char="q"/>
            </a:pPr>
            <a:r>
              <a:rPr lang="en-GB" sz="1100" b="1" dirty="0">
                <a:latin typeface="Arial"/>
                <a:cs typeface="Arial"/>
              </a:rPr>
              <a:t>Download a ZIP file of all the listicles as images, MS Word document, and PDF:</a:t>
            </a:r>
            <a:br>
              <a:rPr lang="en-GB" sz="1100" b="1" dirty="0">
                <a:latin typeface="Arial"/>
                <a:cs typeface="Arial"/>
              </a:rPr>
            </a:br>
            <a:r>
              <a:rPr lang="en-GB" sz="1100" dirty="0">
                <a:latin typeface="Arial"/>
                <a:cs typeface="Arial"/>
                <a:hlinkClick r:id="rId2"/>
              </a:rPr>
              <a:t>Download ZIP</a:t>
            </a:r>
            <a:endParaRPr lang="en-GB" sz="1100" b="1" dirty="0">
              <a:latin typeface="Arial"/>
              <a:cs typeface="Arial"/>
            </a:endParaRPr>
          </a:p>
          <a:p>
            <a:pPr>
              <a:buFont typeface="Wingdings" panose="05000000000000000000" pitchFamily="2" charset="2"/>
              <a:buChar char="q"/>
            </a:pPr>
            <a:r>
              <a:rPr lang="en-GB" sz="1100" b="1" dirty="0">
                <a:latin typeface="Arial"/>
                <a:cs typeface="Arial"/>
              </a:rPr>
              <a:t>Cut and paste copy from the pages the follow.</a:t>
            </a:r>
          </a:p>
        </p:txBody>
      </p:sp>
      <p:pic>
        <p:nvPicPr>
          <p:cNvPr id="4" name="Picture 3">
            <a:hlinkClick r:id="rId2"/>
            <a:extLst>
              <a:ext uri="{FF2B5EF4-FFF2-40B4-BE49-F238E27FC236}">
                <a16:creationId xmlns:a16="http://schemas.microsoft.com/office/drawing/2014/main" id="{9216355C-4909-8EC1-D0FA-404DF3EF4BA5}"/>
              </a:ext>
            </a:extLst>
          </p:cNvPr>
          <p:cNvPicPr>
            <a:picLocks noChangeAspect="1"/>
          </p:cNvPicPr>
          <p:nvPr/>
        </p:nvPicPr>
        <p:blipFill>
          <a:blip r:embed="rId3"/>
          <a:stretch>
            <a:fillRect/>
          </a:stretch>
        </p:blipFill>
        <p:spPr>
          <a:xfrm>
            <a:off x="2646013" y="2098684"/>
            <a:ext cx="6066046" cy="2786113"/>
          </a:xfrm>
          <a:prstGeom prst="rect">
            <a:avLst/>
          </a:prstGeom>
        </p:spPr>
      </p:pic>
    </p:spTree>
    <p:extLst>
      <p:ext uri="{BB962C8B-B14F-4D97-AF65-F5344CB8AC3E}">
        <p14:creationId xmlns:p14="http://schemas.microsoft.com/office/powerpoint/2010/main" val="305416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1A2A10-D1B2-C559-F0C5-9E598B960993}"/>
              </a:ext>
            </a:extLst>
          </p:cNvPr>
          <p:cNvSpPr>
            <a:spLocks noGrp="1"/>
          </p:cNvSpPr>
          <p:nvPr>
            <p:ph type="title"/>
          </p:nvPr>
        </p:nvSpPr>
        <p:spPr/>
        <p:txBody>
          <a:bodyPr/>
          <a:lstStyle/>
          <a:p>
            <a:r>
              <a:rPr lang="en-GB" dirty="0"/>
              <a:t>Introduction</a:t>
            </a:r>
          </a:p>
        </p:txBody>
      </p:sp>
      <p:sp>
        <p:nvSpPr>
          <p:cNvPr id="7" name="Content Placeholder 6">
            <a:extLst>
              <a:ext uri="{FF2B5EF4-FFF2-40B4-BE49-F238E27FC236}">
                <a16:creationId xmlns:a16="http://schemas.microsoft.com/office/drawing/2014/main" id="{3491BDD4-BC41-6A09-FB84-9D1FB7D21618}"/>
              </a:ext>
            </a:extLst>
          </p:cNvPr>
          <p:cNvSpPr>
            <a:spLocks noGrp="1"/>
          </p:cNvSpPr>
          <p:nvPr>
            <p:ph sz="half" idx="1"/>
          </p:nvPr>
        </p:nvSpPr>
        <p:spPr>
          <a:xfrm>
            <a:off x="380143" y="2098684"/>
            <a:ext cx="8383711" cy="2613016"/>
          </a:xfrm>
        </p:spPr>
        <p:txBody>
          <a:bodyPr vert="horz" lIns="91440" tIns="45720" rIns="91440" bIns="45720" numCol="2" spcCol="180000" rtlCol="0" anchor="t">
            <a:normAutofit lnSpcReduction="10000"/>
          </a:bodyPr>
          <a:lstStyle/>
          <a:p>
            <a:pPr marL="0" indent="0" algn="l">
              <a:buNone/>
            </a:pPr>
            <a:r>
              <a:rPr lang="en-GB" sz="1100" dirty="0"/>
              <a:t>The Wessex Secure Data Environment (Wessex SDE) is an online platform where large amounts of NHS patient data will be safely stored, linked together, and made accessible to researchers to improve services and treatments. The project is being led by University Hospital Southampton with input from all parts of the local NHS.</a:t>
            </a:r>
          </a:p>
          <a:p>
            <a:pPr marL="0" indent="0" algn="l">
              <a:buNone/>
            </a:pPr>
            <a:r>
              <a:rPr lang="en-GB" sz="1100" dirty="0"/>
              <a:t>We genuinely want to know what people across Wessex think about the project and need your help to do this.  </a:t>
            </a:r>
          </a:p>
          <a:p>
            <a:pPr marL="0" indent="0" algn="l">
              <a:buNone/>
            </a:pPr>
            <a:r>
              <a:rPr lang="en-GB" sz="1100" dirty="0"/>
              <a:t>The idea of the Wessex SDE is to help researchers to develop life-saving treatments and medicines and improve the way the NHS works for patients, but we need to do this in a way that everyone feels comfortable with. </a:t>
            </a:r>
          </a:p>
          <a:p>
            <a:pPr marL="0" indent="0" algn="l">
              <a:buNone/>
            </a:pPr>
            <a:r>
              <a:rPr lang="en-GB" sz="1100" dirty="0">
                <a:latin typeface="Arial"/>
                <a:cs typeface="Arial"/>
              </a:rPr>
              <a:t>That’s why we’re starting the Improving Tomorrow’s Health campaign, asking people to let us know their thoughts, questions and concerns about using NHS data for research. We’ll then take this into account as we develop the project. </a:t>
            </a:r>
          </a:p>
          <a:p>
            <a:pPr marL="0" indent="0" algn="l">
              <a:buNone/>
            </a:pPr>
            <a:r>
              <a:rPr lang="en-GB" sz="1100" dirty="0">
                <a:latin typeface="Arial"/>
                <a:cs typeface="Arial"/>
              </a:rPr>
              <a:t>We need your help to share information about the campaign. We’ve already spoken to hundreds of people and engaged with local groups across Wessex but it’s critical we go further. </a:t>
            </a:r>
          </a:p>
          <a:p>
            <a:pPr marL="0" indent="0">
              <a:buNone/>
            </a:pPr>
            <a:r>
              <a:rPr lang="en-GB" sz="1100" dirty="0">
                <a:latin typeface="Arial"/>
                <a:cs typeface="Arial"/>
              </a:rPr>
              <a:t>We’ve created this toolkit to help you spread the word. It includes everything you need—social media posts, newsletter copy, and creative assets—to support the campaign on your own channels and with your networks. Your help is crucial to ensure everyone in Wessex has the opportunity to have their say on this important initiative.</a:t>
            </a:r>
          </a:p>
          <a:p>
            <a:pPr marL="0" indent="0">
              <a:buNone/>
            </a:pPr>
            <a:r>
              <a:rPr lang="en-GB" sz="1100" dirty="0">
                <a:latin typeface="Arial"/>
                <a:cs typeface="Arial"/>
              </a:rPr>
              <a:t>If you have any questions or require additional materials, please don’t hesitate to contact the team at </a:t>
            </a:r>
            <a:r>
              <a:rPr lang="en-GB" sz="1100" dirty="0">
                <a:hlinkClick r:id="rId2"/>
              </a:rPr>
              <a:t>wessexsde@uhs.nhs.uk</a:t>
            </a:r>
            <a:r>
              <a:rPr lang="en-GB" sz="1100" dirty="0"/>
              <a:t>. Our full contact details are at the end of this document.</a:t>
            </a:r>
            <a:endParaRPr lang="en-GB" sz="1100" dirty="0">
              <a:highlight>
                <a:srgbClr val="FFFF00"/>
              </a:highlight>
              <a:latin typeface="Arial"/>
              <a:cs typeface="Arial"/>
            </a:endParaRPr>
          </a:p>
          <a:p>
            <a:pPr marL="0" indent="0">
              <a:buNone/>
            </a:pPr>
            <a:r>
              <a:rPr lang="en-GB" sz="1100" dirty="0">
                <a:latin typeface="Arial"/>
                <a:cs typeface="Arial"/>
              </a:rPr>
              <a:t>Thank you for your support!</a:t>
            </a:r>
            <a:endParaRPr lang="en-GB" dirty="0"/>
          </a:p>
          <a:p>
            <a:pPr marL="0" indent="0">
              <a:buNone/>
            </a:pPr>
            <a:endParaRPr lang="en-GB" sz="1100" dirty="0">
              <a:latin typeface="Arial"/>
              <a:cs typeface="Arial"/>
            </a:endParaRPr>
          </a:p>
          <a:p>
            <a:pPr marL="0" indent="0">
              <a:buNone/>
            </a:pPr>
            <a:endParaRPr lang="en-GB" sz="1100" dirty="0">
              <a:latin typeface="Arial"/>
              <a:cs typeface="Arial"/>
            </a:endParaRPr>
          </a:p>
        </p:txBody>
      </p:sp>
    </p:spTree>
    <p:extLst>
      <p:ext uri="{BB962C8B-B14F-4D97-AF65-F5344CB8AC3E}">
        <p14:creationId xmlns:p14="http://schemas.microsoft.com/office/powerpoint/2010/main" val="2785963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3D6E-B1E4-10EC-F016-2FAB782D7E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86D1B-CE89-E6C5-9399-301AFA09F265}"/>
              </a:ext>
            </a:extLst>
          </p:cNvPr>
          <p:cNvSpPr>
            <a:spLocks noGrp="1"/>
          </p:cNvSpPr>
          <p:nvPr>
            <p:ph sz="half" idx="1"/>
          </p:nvPr>
        </p:nvSpPr>
        <p:spPr>
          <a:xfrm>
            <a:off x="380141" y="956733"/>
            <a:ext cx="8383713" cy="3683000"/>
          </a:xfrm>
        </p:spPr>
        <p:txBody>
          <a:bodyPr numCol="2" spcCol="180000">
            <a:noAutofit/>
          </a:bodyPr>
          <a:lstStyle/>
          <a:p>
            <a:pPr marL="0" indent="0">
              <a:buNone/>
            </a:pPr>
            <a:r>
              <a:rPr lang="en-GB" sz="1800" b="1" dirty="0">
                <a:solidFill>
                  <a:schemeClr val="accent1"/>
                </a:solidFill>
              </a:rPr>
              <a:t>5 things you might not know about NHS data </a:t>
            </a:r>
          </a:p>
          <a:p>
            <a:pPr marL="228600" indent="-228600">
              <a:buFont typeface="+mj-lt"/>
              <a:buAutoNum type="arabicPeriod"/>
            </a:pPr>
            <a:r>
              <a:rPr lang="en-GB" sz="1100" dirty="0"/>
              <a:t>The NHS has been collecting patient health records since it started in 1948, making it one of the biggest and longest running sources of population health data in the world.</a:t>
            </a:r>
          </a:p>
          <a:p>
            <a:pPr marL="228600" indent="-228600">
              <a:buFont typeface="+mj-lt"/>
              <a:buAutoNum type="arabicPeriod"/>
            </a:pPr>
            <a:r>
              <a:rPr lang="en-GB" sz="1100" dirty="0"/>
              <a:t>NHS data is helping the UK lead the world in genomic medicine and has allowed researchers to map the genomes of 100,000 patients with rare diseases and cancer. </a:t>
            </a:r>
          </a:p>
          <a:p>
            <a:pPr marL="228600" indent="-228600">
              <a:buFont typeface="+mj-lt"/>
              <a:buAutoNum type="arabicPeriod"/>
            </a:pPr>
            <a:r>
              <a:rPr lang="en-GB" sz="1100" dirty="0"/>
              <a:t>NHS data is used for real-time decision-making and planning. During the COVID-19 pandemic, NHS data on infection rates, vaccine rollout, and hospital capacity helped guide how resources were used.</a:t>
            </a:r>
          </a:p>
          <a:p>
            <a:pPr marL="228600" indent="-228600">
              <a:buFont typeface="+mj-lt"/>
              <a:buAutoNum type="arabicPeriod"/>
            </a:pPr>
            <a:r>
              <a:rPr lang="en-GB" sz="1100" dirty="0"/>
              <a:t>No single part of the NHS has a complete record of your health history – some of this is about where and how your data is stored but it’s also about protecting your privacy.</a:t>
            </a:r>
          </a:p>
          <a:p>
            <a:pPr marL="228600" indent="-228600">
              <a:buFont typeface="+mj-lt"/>
              <a:buAutoNum type="arabicPeriod"/>
            </a:pPr>
            <a:r>
              <a:rPr lang="en-GB" sz="1100" dirty="0"/>
              <a:t>When your data is used for research any personally identifiable information such as your name or NHS number is removed or disguised. </a:t>
            </a:r>
          </a:p>
          <a:p>
            <a:pPr marL="0" indent="0">
              <a:buNone/>
            </a:pPr>
            <a:r>
              <a:rPr lang="en-GB" sz="1100" dirty="0"/>
              <a:t>The Wessex Secure Data Environment (Wessex SDE) aims to unlock the potential of everyone’s NHS data in the region to improve health outcomes. Find out more and share your thoughts on our website: </a:t>
            </a:r>
            <a:r>
              <a:rPr lang="en-GB" sz="1100" dirty="0">
                <a:hlinkClick r:id="rId2"/>
              </a:rPr>
              <a:t>https://wessexsde.nhs.uk/</a:t>
            </a:r>
            <a:r>
              <a:rPr lang="en-GB" sz="1100" dirty="0"/>
              <a:t>. </a:t>
            </a:r>
          </a:p>
          <a:p>
            <a:pPr marL="0" indent="0">
              <a:lnSpc>
                <a:spcPct val="100000"/>
              </a:lnSpc>
              <a:spcAft>
                <a:spcPts val="400"/>
              </a:spcAft>
              <a:buNone/>
            </a:pPr>
            <a:endParaRPr lang="en-GB" sz="11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779458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8F107-3396-B614-EA25-C9DF923307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7E104B-B8E1-359A-1AF1-1FAF9F8DFA4B}"/>
              </a:ext>
            </a:extLst>
          </p:cNvPr>
          <p:cNvSpPr>
            <a:spLocks noGrp="1"/>
          </p:cNvSpPr>
          <p:nvPr>
            <p:ph sz="half" idx="1"/>
          </p:nvPr>
        </p:nvSpPr>
        <p:spPr>
          <a:xfrm>
            <a:off x="380141" y="956733"/>
            <a:ext cx="8383713" cy="3873500"/>
          </a:xfrm>
        </p:spPr>
        <p:txBody>
          <a:bodyPr numCol="2" spcCol="180000">
            <a:noAutofit/>
          </a:bodyPr>
          <a:lstStyle/>
          <a:p>
            <a:pPr marL="0" indent="0">
              <a:lnSpc>
                <a:spcPct val="100000"/>
              </a:lnSpc>
              <a:spcAft>
                <a:spcPts val="400"/>
              </a:spcAft>
              <a:buNone/>
            </a:pPr>
            <a:r>
              <a:rPr lang="en-GB" sz="1800" b="1" dirty="0">
                <a:solidFill>
                  <a:srgbClr val="005EB8"/>
                </a:solidFill>
                <a:effectLst/>
                <a:latin typeface="Arial" panose="020B0604020202020204" pitchFamily="34" charset="0"/>
              </a:rPr>
              <a:t>Top 5 benefits of the Wessex SDE </a:t>
            </a:r>
          </a:p>
          <a:p>
            <a:pPr marL="0" indent="0">
              <a:lnSpc>
                <a:spcPct val="100000"/>
              </a:lnSpc>
              <a:spcAft>
                <a:spcPts val="400"/>
              </a:spcAft>
              <a:buNone/>
            </a:pPr>
            <a:r>
              <a:rPr lang="en-GB" sz="1100" dirty="0">
                <a:effectLst/>
                <a:latin typeface="Arial" panose="020B0604020202020204" pitchFamily="34" charset="0"/>
                <a:ea typeface="Calibri" panose="020F0502020204030204" pitchFamily="34" charset="0"/>
              </a:rPr>
              <a:t>The Wessex SDE will:</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Accelerate life-changing research </a:t>
            </a:r>
            <a:r>
              <a:rPr lang="en-GB" sz="1100" dirty="0">
                <a:effectLst/>
                <a:latin typeface="Arial" panose="020B0604020202020204" pitchFamily="34" charset="0"/>
                <a:ea typeface="Calibri" panose="020F0502020204030204" pitchFamily="34" charset="0"/>
              </a:rPr>
              <a:t>by bringing together the widest range of NHS patient data in one secure space, helping approved researchers access more information, more easily.</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Pave the way for important breakthroughs </a:t>
            </a:r>
            <a:r>
              <a:rPr lang="en-GB" sz="1100" dirty="0">
                <a:effectLst/>
                <a:latin typeface="Arial" panose="020B0604020202020204" pitchFamily="34" charset="0"/>
                <a:ea typeface="Calibri" panose="020F0502020204030204" pitchFamily="34" charset="0"/>
              </a:rPr>
              <a:t>that could make a real difference to people’s lives</a:t>
            </a:r>
            <a:r>
              <a:rPr lang="en-GB" sz="1100" b="1" dirty="0">
                <a:effectLst/>
                <a:latin typeface="Arial" panose="020B0604020202020204" pitchFamily="34" charset="0"/>
                <a:ea typeface="Calibri" panose="020F0502020204030204" pitchFamily="34" charset="0"/>
              </a:rPr>
              <a:t> </a:t>
            </a:r>
            <a:r>
              <a:rPr lang="en-GB" sz="1100" dirty="0">
                <a:effectLst/>
                <a:latin typeface="Arial" panose="020B0604020202020204" pitchFamily="34" charset="0"/>
                <a:ea typeface="Calibri" panose="020F0502020204030204" pitchFamily="34" charset="0"/>
              </a:rPr>
              <a:t>by shortening the journey from idea to discovery and enabling new treatments and medicines to be developed. </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Help local people </a:t>
            </a:r>
            <a:r>
              <a:rPr lang="en-GB" sz="1100" dirty="0">
                <a:effectLst/>
                <a:latin typeface="Arial" panose="020B0604020202020204" pitchFamily="34" charset="0"/>
                <a:ea typeface="Calibri" panose="020F0502020204030204" pitchFamily="34" charset="0"/>
              </a:rPr>
              <a:t>by</a:t>
            </a:r>
            <a:r>
              <a:rPr lang="en-GB" sz="1100" b="1" dirty="0">
                <a:effectLst/>
                <a:latin typeface="Arial" panose="020B0604020202020204" pitchFamily="34" charset="0"/>
                <a:ea typeface="Calibri" panose="020F0502020204030204" pitchFamily="34" charset="0"/>
              </a:rPr>
              <a:t> </a:t>
            </a:r>
            <a:r>
              <a:rPr lang="en-GB" sz="1100" dirty="0">
                <a:effectLst/>
                <a:latin typeface="Arial" panose="020B0604020202020204" pitchFamily="34" charset="0"/>
                <a:ea typeface="Calibri" panose="020F0502020204030204" pitchFamily="34" charset="0"/>
              </a:rPr>
              <a:t>only working with researchers whose projects are for the public good and stand to benefit the health of people in Wessex, with patients and the public helping decide what’s prioritised.</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Save the NHS money </a:t>
            </a:r>
            <a:r>
              <a:rPr lang="en-GB" sz="1100" dirty="0">
                <a:effectLst/>
                <a:latin typeface="Arial" panose="020B0604020202020204" pitchFamily="34" charset="0"/>
                <a:ea typeface="Calibri" panose="020F0502020204030204" pitchFamily="34" charset="0"/>
              </a:rPr>
              <a:t>with research that helps NHS teams to plan better, streamline services, reduce waiting times, and improve safety.</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Protect your data</a:t>
            </a:r>
            <a:r>
              <a:rPr lang="en-GB" sz="1100" dirty="0">
                <a:effectLst/>
                <a:latin typeface="Arial" panose="020B0604020202020204" pitchFamily="34" charset="0"/>
                <a:ea typeface="Calibri" panose="020F0502020204030204" pitchFamily="34" charset="0"/>
              </a:rPr>
              <a:t> by giving the NHS full control over who can access your data, what data they can see, and how they use it.</a:t>
            </a:r>
          </a:p>
          <a:p>
            <a:pPr marL="0" indent="0">
              <a:lnSpc>
                <a:spcPct val="100000"/>
              </a:lnSpc>
              <a:spcBef>
                <a:spcPts val="600"/>
              </a:spcBef>
              <a:spcAft>
                <a:spcPts val="400"/>
              </a:spcAft>
              <a:buNone/>
            </a:pPr>
            <a:r>
              <a:rPr lang="en-GB" sz="1100" dirty="0">
                <a:effectLst/>
                <a:latin typeface="Arial" panose="020B0604020202020204" pitchFamily="34" charset="0"/>
                <a:ea typeface="Calibri" panose="020F0502020204030204" pitchFamily="34" charset="0"/>
              </a:rPr>
              <a:t>The Wessex Secure Data Environment (Wessex SDE) aims to unlock the potential of everyone’s NHS data in the region to improve health outcomes. Find out more and share your thoughts on our website: </a:t>
            </a:r>
            <a:r>
              <a:rPr lang="en-GB" sz="1100" b="0" i="0" u="none" strike="noStrike" kern="1200" dirty="0">
                <a:solidFill>
                  <a:srgbClr val="000000"/>
                </a:solidFill>
                <a:effectLst/>
                <a:latin typeface="+mn-lt"/>
                <a:ea typeface="Segoe UI Emoji" panose="020B0502040204020203" pitchFamily="34" charset="0"/>
                <a:cs typeface="+mn-cs"/>
                <a:hlinkClick r:id="rId2"/>
              </a:rPr>
              <a:t>WessexSDE.nhs.uk/have-your-say</a:t>
            </a:r>
            <a:r>
              <a:rPr lang="en-GB" sz="1100" b="0" i="0" u="none" strike="noStrike" kern="1200" dirty="0">
                <a:solidFill>
                  <a:srgbClr val="000000"/>
                </a:solidFill>
                <a:effectLst/>
                <a:latin typeface="+mn-lt"/>
                <a:ea typeface="Segoe UI Emoji" panose="020B0502040204020203" pitchFamily="34" charset="0"/>
                <a:cs typeface="+mn-cs"/>
              </a:rPr>
              <a:t>.</a:t>
            </a:r>
            <a:endParaRPr lang="en-GB" sz="1100" dirty="0">
              <a:effectLst/>
              <a:latin typeface="Arial" panose="020B0604020202020204" pitchFamily="34" charset="0"/>
              <a:ea typeface="Calibri" panose="020F0502020204030204" pitchFamily="34" charset="0"/>
            </a:endParaRPr>
          </a:p>
          <a:p>
            <a:pPr marL="0" indent="0">
              <a:lnSpc>
                <a:spcPct val="100000"/>
              </a:lnSpc>
              <a:spcAft>
                <a:spcPts val="400"/>
              </a:spcAft>
              <a:buNone/>
            </a:pPr>
            <a:endParaRPr lang="en-GB" sz="1100" dirty="0"/>
          </a:p>
          <a:p>
            <a:pPr marL="0" indent="0">
              <a:lnSpc>
                <a:spcPct val="100000"/>
              </a:lnSpc>
              <a:spcAft>
                <a:spcPts val="400"/>
              </a:spcAft>
              <a:buNone/>
            </a:pPr>
            <a:endParaRPr lang="en-GB" sz="11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190632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EBD5E-A79D-541C-BB71-B0007C077F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FDD0C6-DB09-A657-B44C-32BCEB3C5AD1}"/>
              </a:ext>
            </a:extLst>
          </p:cNvPr>
          <p:cNvSpPr>
            <a:spLocks noGrp="1"/>
          </p:cNvSpPr>
          <p:nvPr>
            <p:ph sz="half" idx="1"/>
          </p:nvPr>
        </p:nvSpPr>
        <p:spPr>
          <a:xfrm>
            <a:off x="380141" y="956733"/>
            <a:ext cx="8383713" cy="3306235"/>
          </a:xfrm>
        </p:spPr>
        <p:txBody>
          <a:bodyPr numCol="2" spcCol="180000">
            <a:noAutofit/>
          </a:bodyPr>
          <a:lstStyle/>
          <a:p>
            <a:pPr marL="0" indent="0">
              <a:lnSpc>
                <a:spcPct val="100000"/>
              </a:lnSpc>
              <a:spcAft>
                <a:spcPts val="400"/>
              </a:spcAft>
              <a:buNone/>
            </a:pPr>
            <a:r>
              <a:rPr lang="en-GB" sz="1800" b="1" dirty="0">
                <a:solidFill>
                  <a:srgbClr val="005EB8"/>
                </a:solidFill>
                <a:effectLst/>
                <a:latin typeface="Arial" panose="020B0604020202020204" pitchFamily="34" charset="0"/>
              </a:rPr>
              <a:t>5 research projects the Wessex SDE will support</a:t>
            </a:r>
          </a:p>
          <a:p>
            <a:pPr marL="0" indent="0">
              <a:lnSpc>
                <a:spcPct val="100000"/>
              </a:lnSpc>
              <a:spcBef>
                <a:spcPts val="600"/>
              </a:spcBef>
              <a:spcAft>
                <a:spcPts val="400"/>
              </a:spcAft>
              <a:buNone/>
            </a:pPr>
            <a:r>
              <a:rPr lang="en-GB" sz="1100" dirty="0">
                <a:effectLst/>
                <a:latin typeface="Arial" panose="020B0604020202020204" pitchFamily="34" charset="0"/>
                <a:ea typeface="Calibri" panose="020F0502020204030204" pitchFamily="34" charset="0"/>
              </a:rPr>
              <a:t>Researchers will use the Wessex SDE to access patient data safely, quickly, and easily to answer a huge variety of questions, discover life-changing new treatments and medicines, and make the health and social care system more efficient, effective and safe. Five research projects the SDE will help:</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Fighting Bladder Cancer. </a:t>
            </a:r>
            <a:r>
              <a:rPr lang="en-GB" sz="1100" dirty="0">
                <a:effectLst/>
                <a:latin typeface="Arial" panose="020B0604020202020204" pitchFamily="34" charset="0"/>
                <a:ea typeface="Calibri" panose="020F0502020204030204" pitchFamily="34" charset="0"/>
              </a:rPr>
              <a:t>A pioneering study to tackle high-risk and aggressive bladder cancer – identifying the disease earlier, giving patients better treatment, and improving outcomes.</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Revolutionising Emergency Care. </a:t>
            </a:r>
            <a:r>
              <a:rPr lang="en-GB" sz="1100" dirty="0">
                <a:effectLst/>
                <a:latin typeface="Arial" panose="020B0604020202020204" pitchFamily="34" charset="0"/>
                <a:ea typeface="Calibri" panose="020F0502020204030204" pitchFamily="34" charset="0"/>
              </a:rPr>
              <a:t>The PRANA project connects hundreds of data sources to map the entire critical care journey - from emergency response to recovery. It will help researchers improve patient care and promote road safety to save lives..</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Early lung cancer diagnosis. </a:t>
            </a:r>
            <a:r>
              <a:rPr lang="en-GB" sz="1100" dirty="0">
                <a:effectLst/>
                <a:latin typeface="Arial" panose="020B0604020202020204" pitchFamily="34" charset="0"/>
                <a:ea typeface="Calibri" panose="020F0502020204030204" pitchFamily="34" charset="0"/>
              </a:rPr>
              <a:t>Lung cancer is the UK’s third most common cancer, but early detection can transform survival rates. IDx Lung is exploring whether taking blood and tissue samples during lung health checks can boost the current 10% survival rate.</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Making personalised cancer medicines. </a:t>
            </a:r>
            <a:r>
              <a:rPr lang="en-GB" sz="1100" dirty="0">
                <a:effectLst/>
                <a:latin typeface="Arial" panose="020B0604020202020204" pitchFamily="34" charset="0"/>
                <a:ea typeface="Calibri" panose="020F0502020204030204" pitchFamily="34" charset="0"/>
              </a:rPr>
              <a:t>The Cancer Genomics project will link DNA data from tumours with patient records to better understand the genetic changes that drive the disease, paving the way for medicines and treatment plans tailored to the individual patient. </a:t>
            </a:r>
          </a:p>
          <a:p>
            <a:pPr marL="228600" lvl="0" indent="-228600">
              <a:lnSpc>
                <a:spcPct val="100000"/>
              </a:lnSpc>
              <a:spcBef>
                <a:spcPts val="600"/>
              </a:spcBef>
              <a:spcAft>
                <a:spcPts val="400"/>
              </a:spcAft>
              <a:buClr>
                <a:schemeClr val="tx1"/>
              </a:buClr>
              <a:buFont typeface="+mj-lt"/>
              <a:buAutoNum type="arabicPeriod"/>
            </a:pPr>
            <a:r>
              <a:rPr lang="en-GB" sz="1100" b="1" dirty="0">
                <a:effectLst/>
                <a:latin typeface="Arial" panose="020B0604020202020204" pitchFamily="34" charset="0"/>
                <a:ea typeface="Calibri" panose="020F0502020204030204" pitchFamily="34" charset="0"/>
              </a:rPr>
              <a:t>Increasing access to cancer vaccines</a:t>
            </a:r>
            <a:r>
              <a:rPr lang="en-GB" sz="1100" dirty="0">
                <a:effectLst/>
                <a:latin typeface="Arial" panose="020B0604020202020204" pitchFamily="34" charset="0"/>
                <a:ea typeface="Calibri" panose="020F0502020204030204" pitchFamily="34" charset="0"/>
              </a:rPr>
              <a:t>. The NHS Cancer Vaccine Launch Pad will use the Wessex SDE data to help it bridge the gap between cancer patients and cutting-edge cancer vaccine trials so more people can have access to personalised treatment, with a national target of 10,000 people by 2030.</a:t>
            </a:r>
          </a:p>
          <a:p>
            <a:pPr marL="0" indent="0">
              <a:lnSpc>
                <a:spcPct val="100000"/>
              </a:lnSpc>
              <a:spcBef>
                <a:spcPts val="600"/>
              </a:spcBef>
              <a:spcAft>
                <a:spcPts val="400"/>
              </a:spcAft>
              <a:buNone/>
            </a:pPr>
            <a:r>
              <a:rPr lang="en-GB" sz="1100" dirty="0">
                <a:effectLst/>
                <a:latin typeface="Arial" panose="020B0604020202020204" pitchFamily="34" charset="0"/>
                <a:ea typeface="Calibri" panose="020F0502020204030204" pitchFamily="34" charset="0"/>
              </a:rPr>
              <a:t>The Wessex Secure Data Environment (Wessex SDE) aims to unlock the potential of everyone’s NHS data in the region to improve health outcomes. Find out more and share your thoughts on our website: </a:t>
            </a:r>
            <a:r>
              <a:rPr lang="en-GB" sz="1100" b="0" i="0" u="none" strike="noStrike" kern="1200" dirty="0">
                <a:solidFill>
                  <a:srgbClr val="000000"/>
                </a:solidFill>
                <a:effectLst/>
                <a:latin typeface="+mn-lt"/>
                <a:ea typeface="Segoe UI Emoji" panose="020B0502040204020203" pitchFamily="34" charset="0"/>
                <a:cs typeface="+mn-cs"/>
                <a:hlinkClick r:id="rId2"/>
              </a:rPr>
              <a:t>WessexSDE.nhs.uk/have-your-say</a:t>
            </a:r>
            <a:r>
              <a:rPr lang="en-GB" sz="1100" b="0" i="0" u="none" strike="noStrike" kern="1200" dirty="0">
                <a:solidFill>
                  <a:srgbClr val="000000"/>
                </a:solidFill>
                <a:effectLst/>
                <a:latin typeface="+mn-lt"/>
                <a:ea typeface="Segoe UI Emoji" panose="020B0502040204020203" pitchFamily="34" charset="0"/>
                <a:cs typeface="+mn-cs"/>
              </a:rPr>
              <a:t>. </a:t>
            </a:r>
            <a:endParaRPr lang="en-GB" sz="11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914794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8D7D151-A8B4-E940-16AC-5489507805A4}"/>
              </a:ext>
            </a:extLst>
          </p:cNvPr>
          <p:cNvSpPr>
            <a:spLocks noGrp="1"/>
          </p:cNvSpPr>
          <p:nvPr>
            <p:ph sz="half" idx="2"/>
          </p:nvPr>
        </p:nvSpPr>
        <p:spPr/>
        <p:txBody>
          <a:bodyPr vert="horz" lIns="91440" tIns="45720" rIns="91440" bIns="45720" rtlCol="0" anchor="t">
            <a:normAutofit/>
          </a:bodyPr>
          <a:lstStyle/>
          <a:p>
            <a:pPr marL="0" indent="0">
              <a:buNone/>
            </a:pPr>
            <a:r>
              <a:rPr lang="en-GB" dirty="0">
                <a:latin typeface="Arial"/>
                <a:cs typeface="Arial"/>
              </a:rPr>
              <a:t>This section includes materials you can use on-location – posters to put up or leaflets to hand out at events or leave in venues. You can also use them on your websites.</a:t>
            </a:r>
            <a:endParaRPr lang="en-GB" dirty="0"/>
          </a:p>
          <a:p>
            <a:endParaRPr lang="en-GB" dirty="0"/>
          </a:p>
        </p:txBody>
      </p:sp>
      <p:sp>
        <p:nvSpPr>
          <p:cNvPr id="6" name="Text Placeholder 5">
            <a:extLst>
              <a:ext uri="{FF2B5EF4-FFF2-40B4-BE49-F238E27FC236}">
                <a16:creationId xmlns:a16="http://schemas.microsoft.com/office/drawing/2014/main" id="{64CFBFB6-3CE0-E034-8D43-8CF9BC1EBCC8}"/>
              </a:ext>
            </a:extLst>
          </p:cNvPr>
          <p:cNvSpPr>
            <a:spLocks noGrp="1"/>
          </p:cNvSpPr>
          <p:nvPr>
            <p:ph type="body" sz="quarter" idx="12"/>
          </p:nvPr>
        </p:nvSpPr>
        <p:spPr/>
        <p:txBody>
          <a:bodyPr/>
          <a:lstStyle/>
          <a:p>
            <a:r>
              <a:rPr lang="en-GB" dirty="0">
                <a:latin typeface="Arial"/>
                <a:cs typeface="Arial"/>
              </a:rPr>
              <a:t>Onsite collateral</a:t>
            </a:r>
            <a:endParaRPr lang="en-US" dirty="0"/>
          </a:p>
        </p:txBody>
      </p:sp>
      <p:pic>
        <p:nvPicPr>
          <p:cNvPr id="8" name="Picture Placeholder 7">
            <a:extLst>
              <a:ext uri="{FF2B5EF4-FFF2-40B4-BE49-F238E27FC236}">
                <a16:creationId xmlns:a16="http://schemas.microsoft.com/office/drawing/2014/main" id="{808BE09E-D10D-73D0-E50A-EB5E21EF9683}"/>
              </a:ext>
            </a:extLst>
          </p:cNvPr>
          <p:cNvPicPr>
            <a:picLocks noGrp="1" noChangeAspect="1"/>
          </p:cNvPicPr>
          <p:nvPr>
            <p:ph type="pic" sz="quarter" idx="10"/>
          </p:nvPr>
        </p:nvPicPr>
        <p:blipFill>
          <a:blip r:embed="rId2"/>
          <a:srcRect l="7600" t="-31823" r="7456" b="-32507"/>
          <a:stretch/>
        </p:blipFill>
        <p:spPr>
          <a:xfrm>
            <a:off x="0" y="938213"/>
            <a:ext cx="3260725" cy="4205287"/>
          </a:xfrm>
          <a:prstGeom prst="rect">
            <a:avLst/>
          </a:prstGeom>
          <a:solidFill>
            <a:srgbClr val="66B8DE"/>
          </a:solidFill>
        </p:spPr>
      </p:pic>
    </p:spTree>
    <p:extLst>
      <p:ext uri="{BB962C8B-B14F-4D97-AF65-F5344CB8AC3E}">
        <p14:creationId xmlns:p14="http://schemas.microsoft.com/office/powerpoint/2010/main" val="2033389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DCD19-AE6F-5DB4-0085-6EBC12C75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8634EE-848A-76A9-CE0E-FD067597D221}"/>
              </a:ext>
            </a:extLst>
          </p:cNvPr>
          <p:cNvSpPr>
            <a:spLocks noGrp="1"/>
          </p:cNvSpPr>
          <p:nvPr>
            <p:ph type="title"/>
          </p:nvPr>
        </p:nvSpPr>
        <p:spPr>
          <a:xfrm>
            <a:off x="380144" y="1003309"/>
            <a:ext cx="8383712" cy="994172"/>
          </a:xfrm>
        </p:spPr>
        <p:txBody>
          <a:bodyPr/>
          <a:lstStyle/>
          <a:p>
            <a:r>
              <a:rPr lang="en-GB" dirty="0"/>
              <a:t>Posters and leaflets</a:t>
            </a:r>
          </a:p>
        </p:txBody>
      </p:sp>
      <p:sp>
        <p:nvSpPr>
          <p:cNvPr id="4" name="Content Placeholder 3">
            <a:extLst>
              <a:ext uri="{FF2B5EF4-FFF2-40B4-BE49-F238E27FC236}">
                <a16:creationId xmlns:a16="http://schemas.microsoft.com/office/drawing/2014/main" id="{DFFE21D8-F28A-22D9-5BE1-19D9CE5745DA}"/>
              </a:ext>
            </a:extLst>
          </p:cNvPr>
          <p:cNvSpPr>
            <a:spLocks noGrp="1"/>
          </p:cNvSpPr>
          <p:nvPr>
            <p:ph sz="half" idx="1"/>
          </p:nvPr>
        </p:nvSpPr>
        <p:spPr>
          <a:xfrm>
            <a:off x="2662239" y="1997075"/>
            <a:ext cx="1852611" cy="2863850"/>
          </a:xfrm>
        </p:spPr>
        <p:txBody>
          <a:bodyPr vert="horz" lIns="91440" tIns="45720" rIns="91440" bIns="45720" rtlCol="0" anchor="t">
            <a:normAutofit/>
          </a:bodyPr>
          <a:lstStyle/>
          <a:p>
            <a:pPr marL="0" indent="0" defTabSz="914400" eaLnBrk="0" fontAlgn="base" hangingPunct="0">
              <a:lnSpc>
                <a:spcPct val="100000"/>
              </a:lnSpc>
              <a:spcBef>
                <a:spcPct val="0"/>
              </a:spcBef>
              <a:spcAft>
                <a:spcPts val="800"/>
              </a:spcAft>
              <a:buClrTx/>
              <a:buNone/>
            </a:pPr>
            <a:r>
              <a:rPr kumimoji="0" lang="en-US" altLang="en-US" sz="1100" b="1" i="0" u="none" strike="noStrike" cap="none" normalizeH="0" baseline="0" dirty="0">
                <a:ln>
                  <a:noFill/>
                </a:ln>
                <a:effectLst/>
                <a:latin typeface="Arial"/>
                <a:cs typeface="Arial"/>
              </a:rPr>
              <a:t>Promote the campaign with our eye-catching posters</a:t>
            </a:r>
            <a:r>
              <a:rPr kumimoji="0" lang="en-US" altLang="en-US" sz="1100" b="0" i="0" u="none" strike="noStrike" cap="none" normalizeH="0" baseline="0" dirty="0">
                <a:ln>
                  <a:noFill/>
                </a:ln>
                <a:effectLst/>
                <a:latin typeface="Arial"/>
                <a:cs typeface="Arial"/>
              </a:rPr>
              <a:t>, available in A4, A3, and A2 sizes. Each poster features a QR code linking directly to the campaign website. </a:t>
            </a:r>
          </a:p>
          <a:p>
            <a:pPr marL="0" indent="0" defTabSz="914400" eaLnBrk="0" fontAlgn="base" hangingPunct="0">
              <a:lnSpc>
                <a:spcPct val="100000"/>
              </a:lnSpc>
              <a:spcBef>
                <a:spcPct val="0"/>
              </a:spcBef>
              <a:spcAft>
                <a:spcPts val="800"/>
              </a:spcAft>
              <a:buClrTx/>
              <a:buNone/>
            </a:pPr>
            <a:r>
              <a:rPr lang="en-US" altLang="en-US" sz="1100" dirty="0">
                <a:latin typeface="Arial"/>
                <a:cs typeface="Arial"/>
                <a:hlinkClick r:id="rId2"/>
              </a:rPr>
              <a:t>Download PDF</a:t>
            </a:r>
            <a:endParaRPr lang="en-US" altLang="en-US" sz="1100" dirty="0">
              <a:latin typeface="Arial"/>
              <a:cs typeface="Arial"/>
            </a:endParaRPr>
          </a:p>
          <a:p>
            <a:pPr marL="0" indent="0" defTabSz="914400" eaLnBrk="0" fontAlgn="base" hangingPunct="0">
              <a:lnSpc>
                <a:spcPct val="100000"/>
              </a:lnSpc>
              <a:spcBef>
                <a:spcPct val="0"/>
              </a:spcBef>
              <a:spcAft>
                <a:spcPts val="800"/>
              </a:spcAft>
              <a:buClrTx/>
              <a:buNone/>
            </a:pPr>
            <a:r>
              <a:rPr kumimoji="0" lang="en-US" altLang="en-US" sz="1100" b="0" i="0" u="none" strike="noStrike" cap="none" normalizeH="0" baseline="0" dirty="0">
                <a:ln>
                  <a:noFill/>
                </a:ln>
                <a:effectLst/>
                <a:latin typeface="Arial"/>
                <a:cs typeface="Arial"/>
              </a:rPr>
              <a:t>To request copies, simply contact the project team with the quantities and sizes you need</a:t>
            </a:r>
            <a:r>
              <a:rPr lang="en-US" altLang="en-US" sz="1100" dirty="0">
                <a:latin typeface="Arial"/>
                <a:cs typeface="Arial"/>
              </a:rPr>
              <a:t>.</a:t>
            </a:r>
            <a:endParaRPr kumimoji="0" lang="en-US" altLang="en-US" sz="1100" b="0" i="0" u="none" strike="noStrike" cap="none" normalizeH="0" baseline="0" dirty="0">
              <a:ln>
                <a:noFill/>
              </a:ln>
              <a:solidFill>
                <a:schemeClr val="tx1"/>
              </a:solidFill>
              <a:effectLst/>
              <a:highlight>
                <a:srgbClr val="FFFF00"/>
              </a:highlight>
              <a:latin typeface="Arial" panose="020B0604020202020204" pitchFamily="34" charset="0"/>
            </a:endParaRPr>
          </a:p>
        </p:txBody>
      </p:sp>
      <p:cxnSp>
        <p:nvCxnSpPr>
          <p:cNvPr id="12" name="Straight Connector 11">
            <a:extLst>
              <a:ext uri="{FF2B5EF4-FFF2-40B4-BE49-F238E27FC236}">
                <a16:creationId xmlns:a16="http://schemas.microsoft.com/office/drawing/2014/main" id="{CDAFDD9F-56DF-EADB-3050-ADA81B0FC485}"/>
              </a:ext>
            </a:extLst>
          </p:cNvPr>
          <p:cNvCxnSpPr>
            <a:cxnSpLocks/>
          </p:cNvCxnSpPr>
          <p:nvPr/>
        </p:nvCxnSpPr>
        <p:spPr>
          <a:xfrm>
            <a:off x="4572001" y="1997075"/>
            <a:ext cx="0" cy="2970000"/>
          </a:xfrm>
          <a:prstGeom prst="line">
            <a:avLst/>
          </a:prstGeom>
          <a:ln w="127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1" name="Content Placeholder 3">
            <a:extLst>
              <a:ext uri="{FF2B5EF4-FFF2-40B4-BE49-F238E27FC236}">
                <a16:creationId xmlns:a16="http://schemas.microsoft.com/office/drawing/2014/main" id="{1F237610-F89F-C831-1CEE-FC3AA7A51978}"/>
              </a:ext>
            </a:extLst>
          </p:cNvPr>
          <p:cNvSpPr txBox="1">
            <a:spLocks/>
          </p:cNvSpPr>
          <p:nvPr/>
        </p:nvSpPr>
        <p:spPr>
          <a:xfrm>
            <a:off x="6911976" y="1997075"/>
            <a:ext cx="1852611" cy="286385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100" dirty="0">
                <a:latin typeface="Arial"/>
                <a:cs typeface="Arial"/>
              </a:rPr>
              <a:t>Our </a:t>
            </a:r>
            <a:r>
              <a:rPr lang="en-GB" sz="1100" b="1" dirty="0">
                <a:latin typeface="Arial"/>
                <a:cs typeface="Arial"/>
              </a:rPr>
              <a:t>A5 leaflet </a:t>
            </a:r>
            <a:r>
              <a:rPr lang="en-GB" sz="1100" dirty="0">
                <a:latin typeface="Arial"/>
                <a:cs typeface="Arial"/>
              </a:rPr>
              <a:t>provides a clear and concise introduction to the Wessex Secure Data Environment, highlighting how data-driven research supports health improvements. It explains patient choice, including opt-out options, and outlines ways to get involved. Perfect for sharing at events or in community spaces.</a:t>
            </a:r>
          </a:p>
          <a:p>
            <a:pPr marL="0" indent="0">
              <a:buNone/>
            </a:pPr>
            <a:r>
              <a:rPr lang="en-GB" sz="1100" dirty="0">
                <a:latin typeface="Arial"/>
                <a:cs typeface="Arial"/>
                <a:hlinkClick r:id="rId3"/>
              </a:rPr>
              <a:t>Download PDF </a:t>
            </a:r>
            <a:endParaRPr lang="en-GB" sz="1100" dirty="0">
              <a:latin typeface="Arial"/>
              <a:cs typeface="Arial"/>
            </a:endParaRPr>
          </a:p>
          <a:p>
            <a:pPr marL="0" indent="0">
              <a:buNone/>
            </a:pPr>
            <a:r>
              <a:rPr lang="en-GB" sz="1100" dirty="0">
                <a:latin typeface="Arial"/>
                <a:cs typeface="Arial"/>
              </a:rPr>
              <a:t>Contact us to order the copies you need.</a:t>
            </a:r>
            <a:endParaRPr lang="en-GB" sz="1100" dirty="0">
              <a:highlight>
                <a:srgbClr val="FFFF00"/>
              </a:highlight>
              <a:latin typeface="Arial"/>
              <a:cs typeface="Arial"/>
            </a:endParaRPr>
          </a:p>
        </p:txBody>
      </p:sp>
      <p:pic>
        <p:nvPicPr>
          <p:cNvPr id="7" name="Picture 6">
            <a:hlinkClick r:id="rId2"/>
            <a:extLst>
              <a:ext uri="{FF2B5EF4-FFF2-40B4-BE49-F238E27FC236}">
                <a16:creationId xmlns:a16="http://schemas.microsoft.com/office/drawing/2014/main" id="{27840EAD-AC5A-4419-173D-3BD52EE1BB91}"/>
              </a:ext>
            </a:extLst>
          </p:cNvPr>
          <p:cNvPicPr>
            <a:picLocks noChangeAspect="1"/>
          </p:cNvPicPr>
          <p:nvPr/>
        </p:nvPicPr>
        <p:blipFill>
          <a:blip r:embed="rId4"/>
          <a:stretch>
            <a:fillRect/>
          </a:stretch>
        </p:blipFill>
        <p:spPr>
          <a:xfrm>
            <a:off x="490540" y="1997075"/>
            <a:ext cx="2107716" cy="2978380"/>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3" name="Picture 2">
            <a:hlinkClick r:id="rId3"/>
            <a:extLst>
              <a:ext uri="{FF2B5EF4-FFF2-40B4-BE49-F238E27FC236}">
                <a16:creationId xmlns:a16="http://schemas.microsoft.com/office/drawing/2014/main" id="{D8D1C4BB-9E9A-C167-0935-50987CE5DB75}"/>
              </a:ext>
            </a:extLst>
          </p:cNvPr>
          <p:cNvPicPr>
            <a:picLocks noChangeAspect="1"/>
          </p:cNvPicPr>
          <p:nvPr/>
        </p:nvPicPr>
        <p:blipFill>
          <a:blip r:embed="rId5"/>
          <a:stretch>
            <a:fillRect/>
          </a:stretch>
        </p:blipFill>
        <p:spPr>
          <a:xfrm>
            <a:off x="4694824" y="1997075"/>
            <a:ext cx="2160000" cy="2984728"/>
          </a:xfrm>
          <a:prstGeom prst="rect">
            <a:avLst/>
          </a:prstGeom>
        </p:spPr>
      </p:pic>
    </p:spTree>
    <p:extLst>
      <p:ext uri="{BB962C8B-B14F-4D97-AF65-F5344CB8AC3E}">
        <p14:creationId xmlns:p14="http://schemas.microsoft.com/office/powerpoint/2010/main" val="661272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D4111C49-90E0-0141-1CD2-706EFDF85575}"/>
              </a:ext>
            </a:extLst>
          </p:cNvPr>
          <p:cNvSpPr>
            <a:spLocks noGrp="1"/>
          </p:cNvSpPr>
          <p:nvPr>
            <p:ph type="title"/>
          </p:nvPr>
        </p:nvSpPr>
        <p:spPr/>
        <p:txBody>
          <a:bodyPr/>
          <a:lstStyle/>
          <a:p>
            <a:r>
              <a:rPr lang="en-GB" dirty="0"/>
              <a:t>Digital screens</a:t>
            </a:r>
            <a:br>
              <a:rPr lang="en-GB" dirty="0"/>
            </a:br>
            <a:r>
              <a:rPr lang="en-GB" dirty="0"/>
              <a:t>content</a:t>
            </a:r>
          </a:p>
        </p:txBody>
      </p:sp>
      <p:sp>
        <p:nvSpPr>
          <p:cNvPr id="2" name="Content Placeholder 1">
            <a:extLst>
              <a:ext uri="{FF2B5EF4-FFF2-40B4-BE49-F238E27FC236}">
                <a16:creationId xmlns:a16="http://schemas.microsoft.com/office/drawing/2014/main" id="{AF7F8BF5-E371-CB18-D8DD-38660A399293}"/>
              </a:ext>
            </a:extLst>
          </p:cNvPr>
          <p:cNvSpPr>
            <a:spLocks noGrp="1"/>
          </p:cNvSpPr>
          <p:nvPr>
            <p:ph sz="half" idx="1"/>
          </p:nvPr>
        </p:nvSpPr>
        <p:spPr>
          <a:xfrm>
            <a:off x="380144" y="2098684"/>
            <a:ext cx="3443832" cy="2863734"/>
          </a:xfrm>
        </p:spPr>
        <p:txBody>
          <a:bodyPr>
            <a:normAutofit/>
          </a:bodyPr>
          <a:lstStyle/>
          <a:p>
            <a:pPr marL="0" indent="0">
              <a:buNone/>
            </a:pPr>
            <a:r>
              <a:rPr lang="en-GB" sz="1100" dirty="0"/>
              <a:t>Put the campaign on your digital screens using our scalable content. </a:t>
            </a:r>
            <a:r>
              <a:rPr lang="en-GB" sz="1100" b="1" dirty="0"/>
              <a:t>Get in touch for a version tailored to your organisation – or download a generic version using the link below:</a:t>
            </a:r>
          </a:p>
          <a:p>
            <a:pPr marL="0" indent="0">
              <a:buNone/>
            </a:pPr>
            <a:r>
              <a:rPr lang="en-GB" sz="1100" dirty="0">
                <a:hlinkClick r:id="rId2"/>
              </a:rPr>
              <a:t>Download ZIP</a:t>
            </a:r>
            <a:endParaRPr lang="en-GB" sz="1100" dirty="0"/>
          </a:p>
        </p:txBody>
      </p:sp>
      <p:pic>
        <p:nvPicPr>
          <p:cNvPr id="3" name="Picture 2">
            <a:hlinkClick r:id="rId2"/>
            <a:extLst>
              <a:ext uri="{FF2B5EF4-FFF2-40B4-BE49-F238E27FC236}">
                <a16:creationId xmlns:a16="http://schemas.microsoft.com/office/drawing/2014/main" id="{3D9293A5-FC33-2CF8-3300-2D01CF77B3C3}"/>
              </a:ext>
            </a:extLst>
          </p:cNvPr>
          <p:cNvPicPr>
            <a:picLocks noChangeAspect="1"/>
          </p:cNvPicPr>
          <p:nvPr/>
        </p:nvPicPr>
        <p:blipFill>
          <a:blip r:embed="rId3"/>
          <a:stretch>
            <a:fillRect/>
          </a:stretch>
        </p:blipFill>
        <p:spPr>
          <a:xfrm>
            <a:off x="3691544" y="1005771"/>
            <a:ext cx="5072312" cy="3956647"/>
          </a:xfrm>
          <a:prstGeom prst="rect">
            <a:avLst/>
          </a:prstGeom>
        </p:spPr>
      </p:pic>
    </p:spTree>
    <p:extLst>
      <p:ext uri="{BB962C8B-B14F-4D97-AF65-F5344CB8AC3E}">
        <p14:creationId xmlns:p14="http://schemas.microsoft.com/office/powerpoint/2010/main" val="539063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91628-999E-0397-028B-38B4EFAFDB0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C22331-5C7F-993A-B018-3A4D917CD3A8}"/>
              </a:ext>
            </a:extLst>
          </p:cNvPr>
          <p:cNvSpPr>
            <a:spLocks noGrp="1"/>
          </p:cNvSpPr>
          <p:nvPr>
            <p:ph sz="half" idx="2"/>
          </p:nvPr>
        </p:nvSpPr>
        <p:spPr/>
        <p:txBody>
          <a:bodyPr vert="horz" lIns="91440" tIns="45720" rIns="91440" bIns="45720" rtlCol="0" anchor="t">
            <a:normAutofit/>
          </a:bodyPr>
          <a:lstStyle/>
          <a:p>
            <a:pPr marL="0" indent="0">
              <a:buNone/>
            </a:pPr>
            <a:r>
              <a:rPr lang="en-GB" dirty="0">
                <a:latin typeface="Arial"/>
                <a:cs typeface="Arial"/>
              </a:rPr>
              <a:t>Talk to us about having someone come and speak at events you are running.</a:t>
            </a:r>
            <a:endParaRPr lang="en-US" dirty="0"/>
          </a:p>
          <a:p>
            <a:endParaRPr lang="en-GB" dirty="0"/>
          </a:p>
        </p:txBody>
      </p:sp>
      <p:sp>
        <p:nvSpPr>
          <p:cNvPr id="6" name="Text Placeholder 5">
            <a:extLst>
              <a:ext uri="{FF2B5EF4-FFF2-40B4-BE49-F238E27FC236}">
                <a16:creationId xmlns:a16="http://schemas.microsoft.com/office/drawing/2014/main" id="{25194D4C-AC2D-37B8-AEF4-83806A11DFDD}"/>
              </a:ext>
            </a:extLst>
          </p:cNvPr>
          <p:cNvSpPr>
            <a:spLocks noGrp="1"/>
          </p:cNvSpPr>
          <p:nvPr>
            <p:ph type="body" sz="quarter" idx="12"/>
          </p:nvPr>
        </p:nvSpPr>
        <p:spPr/>
        <p:txBody>
          <a:bodyPr/>
          <a:lstStyle/>
          <a:p>
            <a:r>
              <a:rPr lang="en-GB" dirty="0">
                <a:latin typeface="Arial"/>
                <a:cs typeface="Arial"/>
              </a:rPr>
              <a:t>Speakers for your events</a:t>
            </a:r>
            <a:endParaRPr lang="en-US" dirty="0"/>
          </a:p>
        </p:txBody>
      </p:sp>
      <p:pic>
        <p:nvPicPr>
          <p:cNvPr id="8" name="Picture Placeholder 7">
            <a:extLst>
              <a:ext uri="{FF2B5EF4-FFF2-40B4-BE49-F238E27FC236}">
                <a16:creationId xmlns:a16="http://schemas.microsoft.com/office/drawing/2014/main" id="{13D51DB4-D813-7A69-29FF-384D53EF3652}"/>
              </a:ext>
            </a:extLst>
          </p:cNvPr>
          <p:cNvPicPr>
            <a:picLocks noGrp="1" noChangeAspect="1"/>
          </p:cNvPicPr>
          <p:nvPr>
            <p:ph type="pic" sz="quarter" idx="10"/>
          </p:nvPr>
        </p:nvPicPr>
        <p:blipFill>
          <a:blip r:embed="rId2"/>
          <a:srcRect l="7600" t="-31823" r="7456" b="-32507"/>
          <a:stretch/>
        </p:blipFill>
        <p:spPr>
          <a:xfrm>
            <a:off x="0" y="938213"/>
            <a:ext cx="3260725" cy="4205287"/>
          </a:xfrm>
          <a:prstGeom prst="rect">
            <a:avLst/>
          </a:prstGeom>
          <a:solidFill>
            <a:srgbClr val="66B8DE"/>
          </a:solidFill>
        </p:spPr>
      </p:pic>
    </p:spTree>
    <p:extLst>
      <p:ext uri="{BB962C8B-B14F-4D97-AF65-F5344CB8AC3E}">
        <p14:creationId xmlns:p14="http://schemas.microsoft.com/office/powerpoint/2010/main" val="1910184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10CAB-C951-9A33-2450-6F8AA0FFB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FDA2F1-9322-3242-2B85-52F2F7B29F77}"/>
              </a:ext>
            </a:extLst>
          </p:cNvPr>
          <p:cNvSpPr>
            <a:spLocks noGrp="1"/>
          </p:cNvSpPr>
          <p:nvPr>
            <p:ph type="title"/>
          </p:nvPr>
        </p:nvSpPr>
        <p:spPr>
          <a:xfrm>
            <a:off x="380144" y="1003309"/>
            <a:ext cx="8383712" cy="994172"/>
          </a:xfrm>
        </p:spPr>
        <p:txBody>
          <a:bodyPr/>
          <a:lstStyle/>
          <a:p>
            <a:r>
              <a:rPr lang="en-GB" dirty="0"/>
              <a:t>Speakers</a:t>
            </a:r>
          </a:p>
        </p:txBody>
      </p:sp>
      <p:sp>
        <p:nvSpPr>
          <p:cNvPr id="20" name="Content Placeholder 3">
            <a:extLst>
              <a:ext uri="{FF2B5EF4-FFF2-40B4-BE49-F238E27FC236}">
                <a16:creationId xmlns:a16="http://schemas.microsoft.com/office/drawing/2014/main" id="{C234DC0E-0767-2FEE-52F4-C60AFE821E6F}"/>
              </a:ext>
            </a:extLst>
          </p:cNvPr>
          <p:cNvSpPr>
            <a:spLocks noGrp="1" noRot="1" noMove="1" noResize="1" noEditPoints="1" noAdjustHandles="1" noChangeArrowheads="1" noChangeShapeType="1"/>
          </p:cNvSpPr>
          <p:nvPr>
            <p:ph sz="half" idx="1"/>
          </p:nvPr>
        </p:nvSpPr>
        <p:spPr>
          <a:xfrm>
            <a:off x="380145" y="2098684"/>
            <a:ext cx="2016000" cy="2863734"/>
          </a:xfrm>
        </p:spPr>
        <p:txBody>
          <a:bodyPr>
            <a:normAutofit/>
          </a:bodyPr>
          <a:lstStyle/>
          <a:p>
            <a:pPr marL="0" indent="0">
              <a:buNone/>
            </a:pPr>
            <a:r>
              <a:rPr lang="en-GB" sz="1100" dirty="0"/>
              <a:t>We’d love to come and speak about the Wessex SDE any upcoming events. We can provide access to a range of speakers.</a:t>
            </a:r>
          </a:p>
          <a:p>
            <a:pPr marL="0" indent="0">
              <a:buNone/>
            </a:pPr>
            <a:r>
              <a:rPr lang="en-GB" sz="1100" b="1" dirty="0"/>
              <a:t>To make a request, please contact us using the details at the end of this document.</a:t>
            </a:r>
          </a:p>
          <a:p>
            <a:pPr marL="0" indent="0">
              <a:buNone/>
            </a:pPr>
            <a:r>
              <a:rPr lang="en-GB" sz="1100" dirty="0"/>
              <a:t>The campaign will run until the mid-April 2025 and we’d be happy to attend any events before then, where possible.</a:t>
            </a:r>
          </a:p>
        </p:txBody>
      </p:sp>
      <p:sp>
        <p:nvSpPr>
          <p:cNvPr id="27" name="TextBox 26">
            <a:extLst>
              <a:ext uri="{FF2B5EF4-FFF2-40B4-BE49-F238E27FC236}">
                <a16:creationId xmlns:a16="http://schemas.microsoft.com/office/drawing/2014/main" id="{3BDAD666-5ECD-9AA0-C992-29B5F979C7F8}"/>
              </a:ext>
            </a:extLst>
          </p:cNvPr>
          <p:cNvSpPr txBox="1">
            <a:spLocks noGrp="1" noRot="1" noMove="1" noResize="1" noEditPoints="1" noAdjustHandles="1" noChangeArrowheads="1" noChangeShapeType="1"/>
          </p:cNvSpPr>
          <p:nvPr/>
        </p:nvSpPr>
        <p:spPr>
          <a:xfrm>
            <a:off x="2526699" y="3269889"/>
            <a:ext cx="2016000" cy="1446550"/>
          </a:xfrm>
          <a:prstGeom prst="rect">
            <a:avLst/>
          </a:prstGeom>
          <a:noFill/>
        </p:spPr>
        <p:txBody>
          <a:bodyPr wrap="square" lIns="0" rIns="0">
            <a:spAutoFit/>
          </a:bodyPr>
          <a:lstStyle/>
          <a:p>
            <a:r>
              <a:rPr lang="en-GB" sz="1100" b="1" dirty="0"/>
              <a:t>Researchers</a:t>
            </a:r>
            <a:r>
              <a:rPr lang="en-GB" sz="1100" dirty="0"/>
              <a:t> excited about the impact of the Wessex SDE on their work, like Professor Sarah Ennis and Dr Victoria Goss who are working on cancer genomics and vaccines, or Dr Phil Hyde who is doing research into improving emergency care.</a:t>
            </a:r>
          </a:p>
        </p:txBody>
      </p:sp>
      <p:sp>
        <p:nvSpPr>
          <p:cNvPr id="34" name="TextBox 33">
            <a:extLst>
              <a:ext uri="{FF2B5EF4-FFF2-40B4-BE49-F238E27FC236}">
                <a16:creationId xmlns:a16="http://schemas.microsoft.com/office/drawing/2014/main" id="{2D914A5E-25CB-F88F-7D66-0A2F114B6A42}"/>
              </a:ext>
            </a:extLst>
          </p:cNvPr>
          <p:cNvSpPr txBox="1">
            <a:spLocks noGrp="1" noRot="1" noMove="1" noResize="1" noEditPoints="1" noAdjustHandles="1" noChangeArrowheads="1" noChangeShapeType="1"/>
          </p:cNvSpPr>
          <p:nvPr/>
        </p:nvSpPr>
        <p:spPr>
          <a:xfrm>
            <a:off x="4641972" y="3269889"/>
            <a:ext cx="2016000" cy="938719"/>
          </a:xfrm>
          <a:prstGeom prst="rect">
            <a:avLst/>
          </a:prstGeom>
          <a:noFill/>
        </p:spPr>
        <p:txBody>
          <a:bodyPr wrap="square" lIns="0" rIns="0">
            <a:spAutoFit/>
          </a:bodyPr>
          <a:lstStyle/>
          <a:p>
            <a:r>
              <a:rPr lang="en-GB" sz="1100" b="1" dirty="0"/>
              <a:t>Our Digital Critical Friends </a:t>
            </a:r>
            <a:r>
              <a:rPr lang="en-GB" sz="1100" dirty="0"/>
              <a:t>– members of the Wessex public who’ve volunteered to act as a sounding board as the project develops. </a:t>
            </a:r>
          </a:p>
        </p:txBody>
      </p:sp>
      <p:sp>
        <p:nvSpPr>
          <p:cNvPr id="35" name="TextBox 34">
            <a:extLst>
              <a:ext uri="{FF2B5EF4-FFF2-40B4-BE49-F238E27FC236}">
                <a16:creationId xmlns:a16="http://schemas.microsoft.com/office/drawing/2014/main" id="{8A041F2F-A9D7-9DFE-E68D-C936C4BEAC8D}"/>
              </a:ext>
            </a:extLst>
          </p:cNvPr>
          <p:cNvSpPr txBox="1">
            <a:spLocks noGrp="1" noRot="1" noMove="1" noResize="1" noEditPoints="1" noAdjustHandles="1" noChangeArrowheads="1" noChangeShapeType="1"/>
          </p:cNvSpPr>
          <p:nvPr/>
        </p:nvSpPr>
        <p:spPr>
          <a:xfrm>
            <a:off x="6757245" y="3269889"/>
            <a:ext cx="2016000" cy="1615827"/>
          </a:xfrm>
          <a:prstGeom prst="rect">
            <a:avLst/>
          </a:prstGeom>
          <a:noFill/>
        </p:spPr>
        <p:txBody>
          <a:bodyPr wrap="square" lIns="0" rIns="0">
            <a:spAutoFit/>
          </a:bodyPr>
          <a:lstStyle/>
          <a:p>
            <a:r>
              <a:rPr lang="en-GB" sz="1100" b="1" dirty="0"/>
              <a:t>Project leads </a:t>
            </a:r>
            <a:r>
              <a:rPr lang="en-GB" sz="1100" dirty="0"/>
              <a:t>like Professor Chris Kipps and Mark Heffernan who can talk about how the Wessex SDE will work and answer any questions on how we ensure we navigate the use of data safely and effectively to drive real improvements for patients across the region.</a:t>
            </a:r>
          </a:p>
        </p:txBody>
      </p:sp>
      <p:pic>
        <p:nvPicPr>
          <p:cNvPr id="37" name="Picture 4" descr="Women in science - Inspiring the next generation | Southampton Clinical ...">
            <a:extLst>
              <a:ext uri="{FF2B5EF4-FFF2-40B4-BE49-F238E27FC236}">
                <a16:creationId xmlns:a16="http://schemas.microsoft.com/office/drawing/2014/main" id="{F46592C4-0F5D-D300-7FB5-6B97798BCE41}"/>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bwMode="auto">
          <a:xfrm>
            <a:off x="2526698" y="2059382"/>
            <a:ext cx="108000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38" name="Picture 6" descr="Christopher Kipps">
            <a:extLst>
              <a:ext uri="{FF2B5EF4-FFF2-40B4-BE49-F238E27FC236}">
                <a16:creationId xmlns:a16="http://schemas.microsoft.com/office/drawing/2014/main" id="{DB771396-0A36-D31D-A5BE-3471B90D773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bwMode="auto">
          <a:xfrm>
            <a:off x="6757245" y="2059382"/>
            <a:ext cx="108000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41" name="Picture 40" descr="A person smiling at the camera&#10;&#10;Description automatically generated">
            <a:extLst>
              <a:ext uri="{FF2B5EF4-FFF2-40B4-BE49-F238E27FC236}">
                <a16:creationId xmlns:a16="http://schemas.microsoft.com/office/drawing/2014/main" id="{61FBAEC5-A440-C847-165E-33DD9082492C}"/>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4641972" y="2059382"/>
            <a:ext cx="1080000" cy="1080000"/>
          </a:xfrm>
          <a:prstGeom prst="ellipse">
            <a:avLst/>
          </a:prstGeom>
        </p:spPr>
      </p:pic>
    </p:spTree>
    <p:extLst>
      <p:ext uri="{BB962C8B-B14F-4D97-AF65-F5344CB8AC3E}">
        <p14:creationId xmlns:p14="http://schemas.microsoft.com/office/powerpoint/2010/main" val="1057266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4F726-89F8-A67C-9103-9A960B7F31A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1BC9C6-1A98-DD55-F08A-D4808E0574F4}"/>
              </a:ext>
            </a:extLst>
          </p:cNvPr>
          <p:cNvSpPr>
            <a:spLocks noGrp="1"/>
          </p:cNvSpPr>
          <p:nvPr>
            <p:ph sz="half" idx="2"/>
          </p:nvPr>
        </p:nvSpPr>
        <p:spPr/>
        <p:txBody>
          <a:bodyPr vert="horz" lIns="91440" tIns="45720" rIns="91440" bIns="45720" rtlCol="0" anchor="t">
            <a:normAutofit/>
          </a:bodyPr>
          <a:lstStyle/>
          <a:p>
            <a:pPr marL="0" indent="0">
              <a:buNone/>
            </a:pPr>
            <a:r>
              <a:rPr lang="en-GB" dirty="0">
                <a:latin typeface="Arial"/>
                <a:cs typeface="Arial"/>
              </a:rPr>
              <a:t>You can use this content on your website or social channels.</a:t>
            </a:r>
            <a:endParaRPr lang="en-GB" dirty="0"/>
          </a:p>
          <a:p>
            <a:endParaRPr lang="en-GB" dirty="0"/>
          </a:p>
        </p:txBody>
      </p:sp>
      <p:sp>
        <p:nvSpPr>
          <p:cNvPr id="6" name="Text Placeholder 5">
            <a:extLst>
              <a:ext uri="{FF2B5EF4-FFF2-40B4-BE49-F238E27FC236}">
                <a16:creationId xmlns:a16="http://schemas.microsoft.com/office/drawing/2014/main" id="{61D7EC51-2E1D-016B-C270-AA1120D81038}"/>
              </a:ext>
            </a:extLst>
          </p:cNvPr>
          <p:cNvSpPr>
            <a:spLocks noGrp="1"/>
          </p:cNvSpPr>
          <p:nvPr>
            <p:ph type="body" sz="quarter" idx="12"/>
          </p:nvPr>
        </p:nvSpPr>
        <p:spPr/>
        <p:txBody>
          <a:bodyPr/>
          <a:lstStyle/>
          <a:p>
            <a:r>
              <a:rPr lang="en-GB" dirty="0">
                <a:latin typeface="Arial"/>
                <a:cs typeface="Arial"/>
              </a:rPr>
              <a:t>Additional content</a:t>
            </a:r>
            <a:endParaRPr lang="en-US" dirty="0"/>
          </a:p>
        </p:txBody>
      </p:sp>
      <p:pic>
        <p:nvPicPr>
          <p:cNvPr id="8" name="Picture Placeholder 7">
            <a:extLst>
              <a:ext uri="{FF2B5EF4-FFF2-40B4-BE49-F238E27FC236}">
                <a16:creationId xmlns:a16="http://schemas.microsoft.com/office/drawing/2014/main" id="{B9F6B8B0-3B5C-861B-9222-1944A7F76DCB}"/>
              </a:ext>
            </a:extLst>
          </p:cNvPr>
          <p:cNvPicPr>
            <a:picLocks noGrp="1" noChangeAspect="1"/>
          </p:cNvPicPr>
          <p:nvPr>
            <p:ph type="pic" sz="quarter" idx="10"/>
          </p:nvPr>
        </p:nvPicPr>
        <p:blipFill>
          <a:blip r:embed="rId2"/>
          <a:srcRect l="7600" t="-31823" r="7456" b="-32507"/>
          <a:stretch/>
        </p:blipFill>
        <p:spPr>
          <a:xfrm>
            <a:off x="0" y="938213"/>
            <a:ext cx="3260725" cy="4205287"/>
          </a:xfrm>
          <a:prstGeom prst="rect">
            <a:avLst/>
          </a:prstGeom>
          <a:solidFill>
            <a:srgbClr val="66B8DE"/>
          </a:solidFill>
        </p:spPr>
      </p:pic>
    </p:spTree>
    <p:extLst>
      <p:ext uri="{BB962C8B-B14F-4D97-AF65-F5344CB8AC3E}">
        <p14:creationId xmlns:p14="http://schemas.microsoft.com/office/powerpoint/2010/main" val="276858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CDFD8B-E499-959F-C134-E4CBADBFC8F8}"/>
              </a:ext>
            </a:extLst>
          </p:cNvPr>
          <p:cNvSpPr>
            <a:spLocks noGrp="1"/>
          </p:cNvSpPr>
          <p:nvPr>
            <p:ph type="title"/>
          </p:nvPr>
        </p:nvSpPr>
        <p:spPr/>
        <p:txBody>
          <a:bodyPr/>
          <a:lstStyle/>
          <a:p>
            <a:r>
              <a:rPr lang="en-GB" dirty="0"/>
              <a:t>Promote the quiz!</a:t>
            </a:r>
          </a:p>
        </p:txBody>
      </p:sp>
      <p:sp>
        <p:nvSpPr>
          <p:cNvPr id="6" name="Content Placeholder 5">
            <a:extLst>
              <a:ext uri="{FF2B5EF4-FFF2-40B4-BE49-F238E27FC236}">
                <a16:creationId xmlns:a16="http://schemas.microsoft.com/office/drawing/2014/main" id="{E6CE25A3-3D07-6A39-DA53-F9BB1252237A}"/>
              </a:ext>
            </a:extLst>
          </p:cNvPr>
          <p:cNvSpPr>
            <a:spLocks noGrp="1"/>
          </p:cNvSpPr>
          <p:nvPr>
            <p:ph sz="half" idx="1"/>
          </p:nvPr>
        </p:nvSpPr>
        <p:spPr>
          <a:xfrm>
            <a:off x="380144" y="2098685"/>
            <a:ext cx="2700000" cy="2863734"/>
          </a:xfrm>
        </p:spPr>
        <p:txBody>
          <a:bodyPr>
            <a:normAutofit/>
          </a:bodyPr>
          <a:lstStyle/>
          <a:p>
            <a:pPr marL="0" indent="0">
              <a:buNone/>
            </a:pPr>
            <a:r>
              <a:rPr lang="en-GB" sz="1100" dirty="0"/>
              <a:t>We've created a quiz where your audiences can share their thoughts on the values, rules, and priorities that will guide the Wessex SDE. </a:t>
            </a:r>
          </a:p>
          <a:p>
            <a:pPr marL="0" indent="0">
              <a:buNone/>
            </a:pPr>
            <a:r>
              <a:rPr lang="en-GB" sz="1100" b="1" dirty="0"/>
              <a:t>By sharing this quiz, you’ll help ensure the platform reflects the needs of all our communities. </a:t>
            </a:r>
          </a:p>
          <a:p>
            <a:pPr marL="0" indent="0">
              <a:buNone/>
            </a:pPr>
            <a:r>
              <a:rPr lang="en-GB" sz="1100" b="1" dirty="0"/>
              <a:t>You can download the social media asset here:</a:t>
            </a:r>
          </a:p>
          <a:p>
            <a:pPr marL="0" indent="0">
              <a:buNone/>
            </a:pPr>
            <a:r>
              <a:rPr lang="en-GB" sz="1100" dirty="0">
                <a:hlinkClick r:id="rId2"/>
              </a:rPr>
              <a:t>Download JPG</a:t>
            </a:r>
            <a:endParaRPr lang="en-GB" sz="1100" dirty="0"/>
          </a:p>
        </p:txBody>
      </p:sp>
      <p:graphicFrame>
        <p:nvGraphicFramePr>
          <p:cNvPr id="8" name="Content Placeholder 7">
            <a:extLst>
              <a:ext uri="{FF2B5EF4-FFF2-40B4-BE49-F238E27FC236}">
                <a16:creationId xmlns:a16="http://schemas.microsoft.com/office/drawing/2014/main" id="{43255758-F96A-B261-CD4C-34E05C0B9EB3}"/>
              </a:ext>
            </a:extLst>
          </p:cNvPr>
          <p:cNvGraphicFramePr>
            <a:graphicFrameLocks noGrp="1"/>
          </p:cNvGraphicFramePr>
          <p:nvPr>
            <p:ph sz="half" idx="2"/>
            <p:extLst>
              <p:ext uri="{D42A27DB-BD31-4B8C-83A1-F6EECF244321}">
                <p14:modId xmlns:p14="http://schemas.microsoft.com/office/powerpoint/2010/main" val="3462200392"/>
              </p:ext>
            </p:extLst>
          </p:nvPr>
        </p:nvGraphicFramePr>
        <p:xfrm>
          <a:off x="6063856" y="2098685"/>
          <a:ext cx="2700000" cy="2717154"/>
        </p:xfrm>
        <a:graphic>
          <a:graphicData uri="http://schemas.openxmlformats.org/drawingml/2006/table">
            <a:tbl>
              <a:tblPr firstRow="1" bandRow="1">
                <a:tableStyleId>{5C22544A-7EE6-4342-B048-85BDC9FD1C3A}</a:tableStyleId>
              </a:tblPr>
              <a:tblGrid>
                <a:gridCol w="2700000">
                  <a:extLst>
                    <a:ext uri="{9D8B030D-6E8A-4147-A177-3AD203B41FA5}">
                      <a16:colId xmlns:a16="http://schemas.microsoft.com/office/drawing/2014/main" val="1904656648"/>
                    </a:ext>
                  </a:extLst>
                </a:gridCol>
              </a:tblGrid>
              <a:tr h="211445">
                <a:tc>
                  <a:txBody>
                    <a:bodyPr/>
                    <a:lstStyle/>
                    <a:p>
                      <a:pPr marL="0" indent="0">
                        <a:lnSpc>
                          <a:spcPct val="90000"/>
                        </a:lnSpc>
                        <a:buNone/>
                      </a:pPr>
                      <a:r>
                        <a:rPr lang="en-GB" sz="1000" b="1" dirty="0"/>
                        <a:t>SOCIAL POST COPY</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645308012"/>
                  </a:ext>
                </a:extLst>
              </a:tr>
              <a:tr h="2488554">
                <a:tc>
                  <a:txBody>
                    <a:bodyPr/>
                    <a:lstStyle/>
                    <a:p>
                      <a:pPr marL="0" indent="0">
                        <a:lnSpc>
                          <a:spcPct val="90000"/>
                        </a:lnSpc>
                        <a:buNone/>
                      </a:pPr>
                      <a:r>
                        <a:rPr lang="en-GB" sz="1000" b="0" dirty="0"/>
                        <a:t>The NHS in Wessex is building the Wessex Secure Data Environment (SDE) to keep NHS data safe while powering life-saving research. 🏥✨</a:t>
                      </a:r>
                    </a:p>
                    <a:p>
                      <a:pPr marL="0" indent="0">
                        <a:lnSpc>
                          <a:spcPct val="90000"/>
                        </a:lnSpc>
                        <a:buNone/>
                      </a:pPr>
                      <a:endParaRPr lang="en-GB" sz="1000" b="0" dirty="0"/>
                    </a:p>
                    <a:p>
                      <a:pPr marL="0" indent="0">
                        <a:lnSpc>
                          <a:spcPct val="90000"/>
                        </a:lnSpc>
                        <a:buNone/>
                      </a:pPr>
                      <a:r>
                        <a:rPr lang="en-GB" sz="1000" b="0" dirty="0"/>
                        <a:t>Take a quick quiz to share your views on how this platform should work. Your views will shape the rules, values, and priorities for how it is run.</a:t>
                      </a:r>
                    </a:p>
                    <a:p>
                      <a:pPr marL="0" indent="0">
                        <a:lnSpc>
                          <a:spcPct val="90000"/>
                        </a:lnSpc>
                        <a:buNone/>
                      </a:pPr>
                      <a:endParaRPr lang="en-GB" sz="1000" b="0" dirty="0"/>
                    </a:p>
                    <a:p>
                      <a:pPr marL="0" marR="0" lvl="0" indent="0" algn="l" defTabSz="685800" rtl="0" eaLnBrk="1" fontAlgn="auto" latinLnBrk="0" hangingPunct="1">
                        <a:lnSpc>
                          <a:spcPct val="85000"/>
                        </a:lnSpc>
                        <a:spcBef>
                          <a:spcPts val="0"/>
                        </a:spcBef>
                        <a:spcAft>
                          <a:spcPts val="0"/>
                        </a:spcAft>
                        <a:buClrTx/>
                        <a:buSzTx/>
                        <a:buFontTx/>
                        <a:buNone/>
                        <a:tabLst/>
                        <a:defRPr/>
                      </a:pPr>
                      <a:r>
                        <a:rPr lang="en-GB" sz="1000" b="0" dirty="0"/>
                        <a:t>🌟 Your voice matters! 👉 Click here to take part: </a:t>
                      </a:r>
                      <a:r>
                        <a:rPr lang="en-GB" sz="1000" b="0" spc="-40" baseline="0" dirty="0">
                          <a:hlinkClick r:id="rId3"/>
                        </a:rPr>
                        <a:t>wsde.typeform.com/WessexSDE</a:t>
                      </a:r>
                      <a:endParaRPr lang="en-GB" sz="1000" b="0" spc="-40" baseline="0" dirty="0"/>
                    </a:p>
                    <a:p>
                      <a:pPr marL="0" indent="0">
                        <a:lnSpc>
                          <a:spcPct val="90000"/>
                        </a:lnSpc>
                        <a:buNone/>
                      </a:pPr>
                      <a:endParaRPr lang="en-GB" sz="1000" b="0" dirty="0"/>
                    </a:p>
                    <a:p>
                      <a:pPr marL="0" indent="0">
                        <a:lnSpc>
                          <a:spcPct val="90000"/>
                        </a:lnSpc>
                        <a:buNone/>
                      </a:pPr>
                      <a:r>
                        <a:rPr lang="en-GB" sz="1000" b="0" dirty="0"/>
                        <a:t>#datasaveslives #WessexSDE #HealthData #ImprovingTomorrowsHealth</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06483599"/>
                  </a:ext>
                </a:extLst>
              </a:tr>
            </a:tbl>
          </a:graphicData>
        </a:graphic>
      </p:graphicFrame>
      <p:pic>
        <p:nvPicPr>
          <p:cNvPr id="2" name="Picture 1">
            <a:hlinkClick r:id="rId2"/>
            <a:extLst>
              <a:ext uri="{FF2B5EF4-FFF2-40B4-BE49-F238E27FC236}">
                <a16:creationId xmlns:a16="http://schemas.microsoft.com/office/drawing/2014/main" id="{B4FEEB94-53E5-6FBA-4BDE-0614F87B5927}"/>
              </a:ext>
            </a:extLst>
          </p:cNvPr>
          <p:cNvPicPr>
            <a:picLocks noGrp="1" noRot="1" noChangeAspect="1" noMove="1" noResize="1" noEditPoints="1" noAdjustHandles="1" noChangeArrowheads="1" noChangeShapeType="1" noCrop="1"/>
          </p:cNvPicPr>
          <p:nvPr/>
        </p:nvPicPr>
        <p:blipFill rotWithShape="1">
          <a:blip r:embed="rId4"/>
          <a:srcRect l="350" r="350"/>
          <a:stretch/>
        </p:blipFill>
        <p:spPr>
          <a:xfrm>
            <a:off x="3222000" y="2098685"/>
            <a:ext cx="2700000" cy="2700000"/>
          </a:xfrm>
          <a:prstGeom prst="rect">
            <a:avLst/>
          </a:prstGeom>
        </p:spPr>
      </p:pic>
    </p:spTree>
    <p:extLst>
      <p:ext uri="{BB962C8B-B14F-4D97-AF65-F5344CB8AC3E}">
        <p14:creationId xmlns:p14="http://schemas.microsoft.com/office/powerpoint/2010/main" val="146230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3988-7EAB-307D-7D10-B8335D1D3447}"/>
              </a:ext>
            </a:extLst>
          </p:cNvPr>
          <p:cNvSpPr>
            <a:spLocks noGrp="1"/>
          </p:cNvSpPr>
          <p:nvPr>
            <p:ph type="title"/>
          </p:nvPr>
        </p:nvSpPr>
        <p:spPr/>
        <p:txBody>
          <a:bodyPr/>
          <a:lstStyle/>
          <a:p>
            <a:r>
              <a:rPr lang="en-GB" dirty="0"/>
              <a:t>Contents</a:t>
            </a:r>
          </a:p>
        </p:txBody>
      </p:sp>
      <p:sp>
        <p:nvSpPr>
          <p:cNvPr id="3" name="Content Placeholder 2">
            <a:extLst>
              <a:ext uri="{FF2B5EF4-FFF2-40B4-BE49-F238E27FC236}">
                <a16:creationId xmlns:a16="http://schemas.microsoft.com/office/drawing/2014/main" id="{50AF725B-93F9-6799-F635-EE1B0CA5A6F3}"/>
              </a:ext>
            </a:extLst>
          </p:cNvPr>
          <p:cNvSpPr>
            <a:spLocks noGrp="1"/>
          </p:cNvSpPr>
          <p:nvPr>
            <p:ph sz="half" idx="1"/>
          </p:nvPr>
        </p:nvSpPr>
        <p:spPr/>
        <p:txBody>
          <a:bodyPr>
            <a:normAutofit/>
          </a:bodyPr>
          <a:lstStyle/>
          <a:p>
            <a:r>
              <a:rPr lang="en-GB" sz="1800" dirty="0"/>
              <a:t>Top tips for using this toolkit</a:t>
            </a:r>
          </a:p>
          <a:p>
            <a:r>
              <a:rPr lang="en-GB" sz="1800" dirty="0"/>
              <a:t>Social content</a:t>
            </a:r>
          </a:p>
          <a:p>
            <a:r>
              <a:rPr lang="en-GB" sz="1800" dirty="0"/>
              <a:t>Newsletter copy and listicles</a:t>
            </a:r>
          </a:p>
          <a:p>
            <a:r>
              <a:rPr lang="en-GB" sz="1800" dirty="0"/>
              <a:t>Onsite collateral</a:t>
            </a:r>
          </a:p>
          <a:p>
            <a:r>
              <a:rPr lang="en-GB" sz="1800" dirty="0"/>
              <a:t>Speakers for your events</a:t>
            </a:r>
          </a:p>
          <a:p>
            <a:r>
              <a:rPr lang="en-GB" sz="1800" dirty="0"/>
              <a:t>Additional content</a:t>
            </a:r>
          </a:p>
          <a:p>
            <a:r>
              <a:rPr lang="en-GB" sz="1800" dirty="0"/>
              <a:t>Contact us</a:t>
            </a:r>
          </a:p>
          <a:p>
            <a:pPr marL="0" indent="0">
              <a:buNone/>
            </a:pPr>
            <a:endParaRPr lang="en-GB" sz="1800" dirty="0"/>
          </a:p>
        </p:txBody>
      </p:sp>
      <p:pic>
        <p:nvPicPr>
          <p:cNvPr id="8" name="Picture 7" descr="A close-up of a blue and white message&#10;&#10;AI-generated content may be incorrect.">
            <a:extLst>
              <a:ext uri="{FF2B5EF4-FFF2-40B4-BE49-F238E27FC236}">
                <a16:creationId xmlns:a16="http://schemas.microsoft.com/office/drawing/2014/main" id="{2486207C-0B70-1521-83A6-DA17ACBD5EB1}"/>
              </a:ext>
            </a:extLst>
          </p:cNvPr>
          <p:cNvPicPr>
            <a:picLocks noGrp="1" noRot="1" noChangeAspect="1" noMove="1" noResize="1" noEditPoints="1" noAdjustHandles="1" noChangeArrowheads="1" noChangeShapeType="1" noCrop="1"/>
          </p:cNvPicPr>
          <p:nvPr/>
        </p:nvPicPr>
        <p:blipFill>
          <a:blip r:embed="rId2"/>
          <a:stretch>
            <a:fillRect/>
          </a:stretch>
        </p:blipFill>
        <p:spPr>
          <a:xfrm>
            <a:off x="4900307" y="1003308"/>
            <a:ext cx="3863547" cy="3863547"/>
          </a:xfrm>
          <a:prstGeom prst="rect">
            <a:avLst/>
          </a:prstGeom>
        </p:spPr>
      </p:pic>
    </p:spTree>
    <p:extLst>
      <p:ext uri="{BB962C8B-B14F-4D97-AF65-F5344CB8AC3E}">
        <p14:creationId xmlns:p14="http://schemas.microsoft.com/office/powerpoint/2010/main" val="2202414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4D89-79E9-4F22-D166-C8D0EACED265}"/>
              </a:ext>
            </a:extLst>
          </p:cNvPr>
          <p:cNvSpPr>
            <a:spLocks noGrp="1"/>
          </p:cNvSpPr>
          <p:nvPr>
            <p:ph type="title"/>
          </p:nvPr>
        </p:nvSpPr>
        <p:spPr/>
        <p:txBody>
          <a:bodyPr/>
          <a:lstStyle/>
          <a:p>
            <a:r>
              <a:rPr lang="en-GB" dirty="0"/>
              <a:t>Animation: How does the SDE work?</a:t>
            </a:r>
          </a:p>
        </p:txBody>
      </p:sp>
      <p:sp>
        <p:nvSpPr>
          <p:cNvPr id="3" name="Content Placeholder 2">
            <a:extLst>
              <a:ext uri="{FF2B5EF4-FFF2-40B4-BE49-F238E27FC236}">
                <a16:creationId xmlns:a16="http://schemas.microsoft.com/office/drawing/2014/main" id="{0CF5CAFF-C8DE-9054-BC01-E17D7EF5EECB}"/>
              </a:ext>
            </a:extLst>
          </p:cNvPr>
          <p:cNvSpPr>
            <a:spLocks noGrp="1"/>
          </p:cNvSpPr>
          <p:nvPr>
            <p:ph sz="half" idx="1"/>
          </p:nvPr>
        </p:nvSpPr>
        <p:spPr>
          <a:xfrm>
            <a:off x="3321050" y="2098684"/>
            <a:ext cx="5442804" cy="2863734"/>
          </a:xfrm>
        </p:spPr>
        <p:txBody>
          <a:bodyPr>
            <a:noAutofit/>
          </a:bodyPr>
          <a:lstStyle/>
          <a:p>
            <a:pPr marL="0" indent="0">
              <a:buNone/>
            </a:pPr>
            <a:r>
              <a:rPr lang="en-GB" sz="1100" dirty="0"/>
              <a:t>Our animation explains how the SDE enables secure, ethical use of data to improve treatments and the NHS. Share it with one of the posts below.</a:t>
            </a:r>
          </a:p>
          <a:p>
            <a:pPr marL="0" indent="0">
              <a:buNone/>
            </a:pPr>
            <a:r>
              <a:rPr lang="en-GB" sz="1100" dirty="0">
                <a:hlinkClick r:id="rId2"/>
              </a:rPr>
              <a:t>Download MP4</a:t>
            </a:r>
            <a:endParaRPr lang="en-GB" sz="1100" dirty="0">
              <a:highlight>
                <a:srgbClr val="FFFF00"/>
              </a:highlight>
            </a:endParaRPr>
          </a:p>
        </p:txBody>
      </p:sp>
      <p:pic>
        <p:nvPicPr>
          <p:cNvPr id="8" name="Picture 7" descr="A blue and white label with white text&#10;&#10;AI-generated content may be incorrect.">
            <a:extLst>
              <a:ext uri="{FF2B5EF4-FFF2-40B4-BE49-F238E27FC236}">
                <a16:creationId xmlns:a16="http://schemas.microsoft.com/office/drawing/2014/main" id="{E36A6A68-DFAE-5BF4-B8CA-01F951C4D0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0144" y="2105024"/>
            <a:ext cx="2860675" cy="2860675"/>
          </a:xfrm>
          <a:prstGeom prst="rect">
            <a:avLst/>
          </a:prstGeom>
        </p:spPr>
      </p:pic>
      <p:sp>
        <p:nvSpPr>
          <p:cNvPr id="9" name="Action Button: Video 8">
            <a:hlinkClick r:id="rId2" highlightClick="1"/>
            <a:extLst>
              <a:ext uri="{FF2B5EF4-FFF2-40B4-BE49-F238E27FC236}">
                <a16:creationId xmlns:a16="http://schemas.microsoft.com/office/drawing/2014/main" id="{8D286D50-0A38-483E-5A4D-9705BAF99F09}"/>
              </a:ext>
            </a:extLst>
          </p:cNvPr>
          <p:cNvSpPr/>
          <p:nvPr/>
        </p:nvSpPr>
        <p:spPr>
          <a:xfrm>
            <a:off x="380144" y="2098684"/>
            <a:ext cx="2858356" cy="2858356"/>
          </a:xfrm>
          <a:prstGeom prst="actionButtonMovie">
            <a:avLst/>
          </a:prstGeom>
          <a:blipFill>
            <a:blip r:embed="rId4"/>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0" name="Table 9">
            <a:extLst>
              <a:ext uri="{FF2B5EF4-FFF2-40B4-BE49-F238E27FC236}">
                <a16:creationId xmlns:a16="http://schemas.microsoft.com/office/drawing/2014/main" id="{EC598EFE-4F24-2348-05CC-539AAACAEF9D}"/>
              </a:ext>
            </a:extLst>
          </p:cNvPr>
          <p:cNvGraphicFramePr>
            <a:graphicFrameLocks noGrp="1"/>
          </p:cNvGraphicFramePr>
          <p:nvPr>
            <p:extLst>
              <p:ext uri="{D42A27DB-BD31-4B8C-83A1-F6EECF244321}">
                <p14:modId xmlns:p14="http://schemas.microsoft.com/office/powerpoint/2010/main" val="1870449923"/>
              </p:ext>
            </p:extLst>
          </p:nvPr>
        </p:nvGraphicFramePr>
        <p:xfrm>
          <a:off x="3321050" y="2765478"/>
          <a:ext cx="5442804" cy="2203704"/>
        </p:xfrm>
        <a:graphic>
          <a:graphicData uri="http://schemas.openxmlformats.org/drawingml/2006/table">
            <a:tbl>
              <a:tblPr firstRow="1" bandRow="1">
                <a:tableStyleId>{5940675A-B579-460E-94D1-54222C63F5DA}</a:tableStyleId>
              </a:tblPr>
              <a:tblGrid>
                <a:gridCol w="2721402">
                  <a:extLst>
                    <a:ext uri="{9D8B030D-6E8A-4147-A177-3AD203B41FA5}">
                      <a16:colId xmlns:a16="http://schemas.microsoft.com/office/drawing/2014/main" val="133855504"/>
                    </a:ext>
                  </a:extLst>
                </a:gridCol>
                <a:gridCol w="2721402">
                  <a:extLst>
                    <a:ext uri="{9D8B030D-6E8A-4147-A177-3AD203B41FA5}">
                      <a16:colId xmlns:a16="http://schemas.microsoft.com/office/drawing/2014/main" val="917486423"/>
                    </a:ext>
                  </a:extLst>
                </a:gridCol>
              </a:tblGrid>
              <a:tr h="2114550">
                <a:tc>
                  <a:txBody>
                    <a:bodyPr/>
                    <a:lstStyle/>
                    <a:p>
                      <a:pPr marL="0" indent="0">
                        <a:lnSpc>
                          <a:spcPct val="90000"/>
                        </a:lnSpc>
                        <a:buFont typeface="+mj-lt"/>
                        <a:buNone/>
                      </a:pPr>
                      <a:r>
                        <a:rPr lang="en-GB" sz="1100" b="0" dirty="0"/>
                        <a:t>💡Did you know your NHS patient data could help save lives? </a:t>
                      </a:r>
                    </a:p>
                    <a:p>
                      <a:pPr marL="0" indent="0">
                        <a:lnSpc>
                          <a:spcPct val="90000"/>
                        </a:lnSpc>
                        <a:buNone/>
                      </a:pPr>
                      <a:br>
                        <a:rPr lang="en-GB" sz="1100" b="0" dirty="0"/>
                      </a:br>
                      <a:r>
                        <a:rPr lang="en-GB" sz="1100" b="0" dirty="0"/>
                        <a:t>The Wessex Secure Data Environment makes it possible to access data safely for life-saving research.</a:t>
                      </a:r>
                    </a:p>
                    <a:p>
                      <a:pPr marL="0" indent="0">
                        <a:lnSpc>
                          <a:spcPct val="90000"/>
                        </a:lnSpc>
                        <a:buNone/>
                      </a:pPr>
                      <a:endParaRPr lang="en-GB" sz="1100" b="0" dirty="0"/>
                    </a:p>
                    <a:p>
                      <a:pPr marL="0" indent="0">
                        <a:lnSpc>
                          <a:spcPct val="90000"/>
                        </a:lnSpc>
                        <a:buNone/>
                      </a:pPr>
                      <a:r>
                        <a:rPr lang="en-GB" sz="1100" b="0" dirty="0"/>
                        <a:t>🔗 Learn more and have your say at </a:t>
                      </a:r>
                      <a:r>
                        <a:rPr lang="en-GB" sz="1100" b="0" dirty="0">
                          <a:hlinkClick r:id="rId5"/>
                        </a:rPr>
                        <a:t>wessexsde.nhs.uk/have-your-say</a:t>
                      </a:r>
                      <a:r>
                        <a:rPr lang="en-GB" sz="1100" b="0" dirty="0"/>
                        <a:t> – led by @UHSFT</a:t>
                      </a:r>
                    </a:p>
                    <a:p>
                      <a:pPr marL="0" indent="0">
                        <a:lnSpc>
                          <a:spcPct val="90000"/>
                        </a:lnSpc>
                        <a:buFont typeface="+mj-lt"/>
                        <a:buNone/>
                      </a:pPr>
                      <a:endParaRPr lang="en-GB" sz="1100" b="0" dirty="0"/>
                    </a:p>
                    <a:p>
                      <a:pPr marL="0" indent="0">
                        <a:lnSpc>
                          <a:spcPct val="90000"/>
                        </a:lnSpc>
                        <a:buFont typeface="+mj-lt"/>
                        <a:buNone/>
                      </a:pPr>
                      <a:r>
                        <a:rPr lang="en-GB" sz="1100" b="0" dirty="0"/>
                        <a:t>#ImprovingTomorrowsHealth #datasaveslives #healthdata #WessexSDE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lvl="0" indent="0" algn="l" defTabSz="685800" rtl="0" eaLnBrk="1" fontAlgn="auto" latinLnBrk="0" hangingPunct="1">
                        <a:lnSpc>
                          <a:spcPct val="90000"/>
                        </a:lnSpc>
                        <a:spcBef>
                          <a:spcPts val="0"/>
                        </a:spcBef>
                        <a:spcAft>
                          <a:spcPts val="0"/>
                        </a:spcAft>
                        <a:buClrTx/>
                        <a:buSzTx/>
                        <a:buFontTx/>
                        <a:buNone/>
                        <a:tabLst/>
                        <a:defRPr/>
                      </a:pPr>
                      <a:r>
                        <a:rPr lang="en-GB" sz="1100" dirty="0"/>
                        <a:t>⚡</a:t>
                      </a:r>
                      <a:r>
                        <a:rPr lang="en-GB" sz="1100" b="0" dirty="0"/>
                        <a:t> Your NHS patient data is powering life-changing research.</a:t>
                      </a:r>
                    </a:p>
                    <a:p>
                      <a:pPr marL="0" marR="0" lvl="0" indent="0" algn="l" defTabSz="685800" rtl="0" eaLnBrk="1" fontAlgn="auto" latinLnBrk="0" hangingPunct="1">
                        <a:lnSpc>
                          <a:spcPct val="90000"/>
                        </a:lnSpc>
                        <a:spcBef>
                          <a:spcPts val="0"/>
                        </a:spcBef>
                        <a:spcAft>
                          <a:spcPts val="0"/>
                        </a:spcAft>
                        <a:buClrTx/>
                        <a:buSzTx/>
                        <a:buFontTx/>
                        <a:buNone/>
                        <a:tabLst/>
                        <a:defRPr/>
                      </a:pPr>
                      <a:endParaRPr lang="en-GB" sz="1100" b="0" dirty="0"/>
                    </a:p>
                    <a:p>
                      <a:pPr marL="0" marR="0" lvl="0" indent="0" algn="l" defTabSz="685800" rtl="0" eaLnBrk="1" fontAlgn="auto" latinLnBrk="0" hangingPunct="1">
                        <a:lnSpc>
                          <a:spcPct val="90000"/>
                        </a:lnSpc>
                        <a:spcBef>
                          <a:spcPts val="0"/>
                        </a:spcBef>
                        <a:spcAft>
                          <a:spcPts val="0"/>
                        </a:spcAft>
                        <a:buClrTx/>
                        <a:buSzTx/>
                        <a:buFontTx/>
                        <a:buNone/>
                        <a:tabLst/>
                        <a:defRPr/>
                      </a:pPr>
                      <a:r>
                        <a:rPr lang="en-GB" sz="1100" b="0" dirty="0"/>
                        <a:t>The Wessex SDE makes sure this happens in a way that people can trust – keeping your data safe and private. </a:t>
                      </a:r>
                    </a:p>
                    <a:p>
                      <a:pPr marL="0" marR="0" lvl="0" indent="0" algn="l" defTabSz="685800" rtl="0" eaLnBrk="1" fontAlgn="auto" latinLnBrk="0" hangingPunct="1">
                        <a:lnSpc>
                          <a:spcPct val="90000"/>
                        </a:lnSpc>
                        <a:spcBef>
                          <a:spcPts val="0"/>
                        </a:spcBef>
                        <a:spcAft>
                          <a:spcPts val="0"/>
                        </a:spcAft>
                        <a:buClrTx/>
                        <a:buSzTx/>
                        <a:buFontTx/>
                        <a:buNone/>
                        <a:tabLst/>
                        <a:defRPr/>
                      </a:pPr>
                      <a:endParaRPr lang="en-GB" sz="1100" b="0" dirty="0"/>
                    </a:p>
                    <a:p>
                      <a:pPr marL="0" marR="0" lvl="0" indent="0" algn="l" defTabSz="685800" rtl="0" eaLnBrk="1" fontAlgn="auto" latinLnBrk="0" hangingPunct="1">
                        <a:lnSpc>
                          <a:spcPct val="90000"/>
                        </a:lnSpc>
                        <a:spcBef>
                          <a:spcPts val="0"/>
                        </a:spcBef>
                        <a:spcAft>
                          <a:spcPts val="0"/>
                        </a:spcAft>
                        <a:buClrTx/>
                        <a:buSzTx/>
                        <a:buFontTx/>
                        <a:buNone/>
                        <a:tabLst/>
                        <a:defRPr/>
                      </a:pPr>
                      <a:r>
                        <a:rPr lang="en-GB" sz="1100" b="0" dirty="0"/>
                        <a:t>🔗 Learn more and have your say at </a:t>
                      </a:r>
                      <a:r>
                        <a:rPr lang="en-GB" sz="1100" b="0" dirty="0">
                          <a:hlinkClick r:id="rId5"/>
                        </a:rPr>
                        <a:t>wessexsde.nhs.uk/have-your-say</a:t>
                      </a:r>
                      <a:r>
                        <a:rPr lang="en-GB" sz="1100" b="0" dirty="0"/>
                        <a:t> – led by @UHSFT</a:t>
                      </a:r>
                    </a:p>
                    <a:p>
                      <a:pPr marL="0" marR="0" lvl="0" indent="0" algn="l" defTabSz="685800" rtl="0" eaLnBrk="1" fontAlgn="auto" latinLnBrk="0" hangingPunct="1">
                        <a:lnSpc>
                          <a:spcPct val="90000"/>
                        </a:lnSpc>
                        <a:spcBef>
                          <a:spcPts val="0"/>
                        </a:spcBef>
                        <a:spcAft>
                          <a:spcPts val="0"/>
                        </a:spcAft>
                        <a:buClrTx/>
                        <a:buSzTx/>
                        <a:buFontTx/>
                        <a:buNone/>
                        <a:tabLst/>
                        <a:defRPr/>
                      </a:pPr>
                      <a:endParaRPr lang="en-GB" sz="1100" b="0" dirty="0"/>
                    </a:p>
                    <a:p>
                      <a:pPr marL="0" marR="0" lvl="0" indent="0" algn="l" defTabSz="685800" rtl="0" eaLnBrk="1" fontAlgn="auto" latinLnBrk="0" hangingPunct="1">
                        <a:lnSpc>
                          <a:spcPct val="90000"/>
                        </a:lnSpc>
                        <a:spcBef>
                          <a:spcPts val="0"/>
                        </a:spcBef>
                        <a:spcAft>
                          <a:spcPts val="0"/>
                        </a:spcAft>
                        <a:buClrTx/>
                        <a:buSzTx/>
                        <a:buFontTx/>
                        <a:buNone/>
                        <a:tabLst/>
                        <a:defRPr/>
                      </a:pPr>
                      <a:r>
                        <a:rPr lang="en-GB" sz="1100" b="0" dirty="0"/>
                        <a:t>#ImprovingTomorrowsHealth #datasaveslives #healthdata #WessexSDE</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88782812"/>
                  </a:ext>
                </a:extLst>
              </a:tr>
            </a:tbl>
          </a:graphicData>
        </a:graphic>
      </p:graphicFrame>
    </p:spTree>
    <p:extLst>
      <p:ext uri="{BB962C8B-B14F-4D97-AF65-F5344CB8AC3E}">
        <p14:creationId xmlns:p14="http://schemas.microsoft.com/office/powerpoint/2010/main" val="2460680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B7D18-6E40-6C28-8F93-B3DA428C0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A2CB9-0471-EF6F-95F6-740FF74E0024}"/>
              </a:ext>
            </a:extLst>
          </p:cNvPr>
          <p:cNvSpPr>
            <a:spLocks noGrp="1"/>
          </p:cNvSpPr>
          <p:nvPr>
            <p:ph type="title"/>
          </p:nvPr>
        </p:nvSpPr>
        <p:spPr>
          <a:xfrm>
            <a:off x="380144" y="1003309"/>
            <a:ext cx="4283296" cy="994172"/>
          </a:xfrm>
        </p:spPr>
        <p:txBody>
          <a:bodyPr/>
          <a:lstStyle/>
          <a:p>
            <a:r>
              <a:rPr lang="en-GB" dirty="0"/>
              <a:t>What others are saying: Our quotes bank</a:t>
            </a:r>
          </a:p>
        </p:txBody>
      </p:sp>
      <p:sp>
        <p:nvSpPr>
          <p:cNvPr id="5" name="Content Placeholder 4">
            <a:extLst>
              <a:ext uri="{FF2B5EF4-FFF2-40B4-BE49-F238E27FC236}">
                <a16:creationId xmlns:a16="http://schemas.microsoft.com/office/drawing/2014/main" id="{1B959BDB-4131-9E22-5D93-75428263D62E}"/>
              </a:ext>
            </a:extLst>
          </p:cNvPr>
          <p:cNvSpPr>
            <a:spLocks noGrp="1"/>
          </p:cNvSpPr>
          <p:nvPr>
            <p:ph sz="half" idx="1"/>
          </p:nvPr>
        </p:nvSpPr>
        <p:spPr>
          <a:xfrm>
            <a:off x="380144" y="2098684"/>
            <a:ext cx="4283296" cy="2863734"/>
          </a:xfrm>
        </p:spPr>
        <p:txBody>
          <a:bodyPr>
            <a:normAutofit/>
          </a:bodyPr>
          <a:lstStyle/>
          <a:p>
            <a:pPr marL="0" indent="0">
              <a:buNone/>
            </a:pPr>
            <a:r>
              <a:rPr lang="en-GB" sz="1100" b="1" dirty="0"/>
              <a:t>Download our quotes bank </a:t>
            </a:r>
            <a:r>
              <a:rPr lang="en-GB" sz="1100" dirty="0"/>
              <a:t>to find inspiring messages from doctors, researchers and public contributors about the Wessex SDE. </a:t>
            </a:r>
          </a:p>
          <a:p>
            <a:pPr marL="0" indent="0">
              <a:buNone/>
            </a:pPr>
            <a:r>
              <a:rPr lang="en-GB" sz="1100" dirty="0"/>
              <a:t>We have over 20 ready-made social media graphics you can use to drive action. </a:t>
            </a:r>
            <a:r>
              <a:rPr lang="en-GB" sz="1100" b="1" dirty="0"/>
              <a:t>Just click the link below to download a ZIP file of all the assets:</a:t>
            </a:r>
          </a:p>
          <a:p>
            <a:pPr marL="0" indent="0">
              <a:buNone/>
            </a:pPr>
            <a:r>
              <a:rPr lang="en-GB" sz="1100" dirty="0">
                <a:hlinkClick r:id="rId2"/>
              </a:rPr>
              <a:t>Download ZIP</a:t>
            </a:r>
            <a:endParaRPr lang="en-GB" sz="1100" dirty="0"/>
          </a:p>
          <a:p>
            <a:pPr marL="0" indent="0">
              <a:buNone/>
            </a:pPr>
            <a:endParaRPr lang="en-GB" sz="1100" dirty="0"/>
          </a:p>
        </p:txBody>
      </p:sp>
      <p:sp>
        <p:nvSpPr>
          <p:cNvPr id="6" name="Content Placeholder 3">
            <a:extLst>
              <a:ext uri="{FF2B5EF4-FFF2-40B4-BE49-F238E27FC236}">
                <a16:creationId xmlns:a16="http://schemas.microsoft.com/office/drawing/2014/main" id="{F17286B8-D2F2-5A90-ED4B-45DCF0D975B1}"/>
              </a:ext>
            </a:extLst>
          </p:cNvPr>
          <p:cNvSpPr txBox="1">
            <a:spLocks/>
          </p:cNvSpPr>
          <p:nvPr/>
        </p:nvSpPr>
        <p:spPr>
          <a:xfrm>
            <a:off x="380144" y="2098684"/>
            <a:ext cx="2633131" cy="28637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GB" dirty="0"/>
          </a:p>
        </p:txBody>
      </p:sp>
      <p:sp>
        <p:nvSpPr>
          <p:cNvPr id="10" name="Action Button: Document 9">
            <a:hlinkClick r:id="rId2" highlightClick="1"/>
            <a:extLst>
              <a:ext uri="{FF2B5EF4-FFF2-40B4-BE49-F238E27FC236}">
                <a16:creationId xmlns:a16="http://schemas.microsoft.com/office/drawing/2014/main" id="{092A12E8-2E91-7A0E-39BB-8811C7BCE166}"/>
              </a:ext>
            </a:extLst>
          </p:cNvPr>
          <p:cNvSpPr>
            <a:spLocks noGrp="1" noRot="1" noMove="1" noResize="1" noEditPoints="1" noAdjustHandles="1" noChangeArrowheads="1" noChangeShapeType="1"/>
          </p:cNvSpPr>
          <p:nvPr/>
        </p:nvSpPr>
        <p:spPr>
          <a:xfrm>
            <a:off x="4788481" y="1003309"/>
            <a:ext cx="3975375" cy="3975375"/>
          </a:xfrm>
          <a:prstGeom prst="actionButtonDocument">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lumMod val="95000"/>
                    <a:lumOff val="5000"/>
                  </a:schemeClr>
                </a:solidFill>
              </a:rPr>
              <a:t>DOWNLOAD</a:t>
            </a:r>
            <a:br>
              <a:rPr lang="en-GB" b="1" dirty="0">
                <a:solidFill>
                  <a:schemeClr val="tx1">
                    <a:lumMod val="95000"/>
                    <a:lumOff val="5000"/>
                  </a:schemeClr>
                </a:solidFill>
              </a:rPr>
            </a:br>
            <a:r>
              <a:rPr lang="en-GB" b="1" dirty="0">
                <a:solidFill>
                  <a:schemeClr val="tx1">
                    <a:lumMod val="95000"/>
                    <a:lumOff val="5000"/>
                  </a:schemeClr>
                </a:solidFill>
              </a:rPr>
              <a:t>ZIP FILE</a:t>
            </a:r>
          </a:p>
        </p:txBody>
      </p:sp>
    </p:spTree>
    <p:extLst>
      <p:ext uri="{BB962C8B-B14F-4D97-AF65-F5344CB8AC3E}">
        <p14:creationId xmlns:p14="http://schemas.microsoft.com/office/powerpoint/2010/main" val="170204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60A6E-7B57-6441-E2F3-07A30B809F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0A94F-84BE-DD9D-E057-998001C0C279}"/>
              </a:ext>
            </a:extLst>
          </p:cNvPr>
          <p:cNvSpPr>
            <a:spLocks noGrp="1"/>
          </p:cNvSpPr>
          <p:nvPr>
            <p:ph type="title"/>
          </p:nvPr>
        </p:nvSpPr>
        <p:spPr>
          <a:xfrm>
            <a:off x="380144" y="1003309"/>
            <a:ext cx="8383712" cy="994172"/>
          </a:xfrm>
        </p:spPr>
        <p:txBody>
          <a:bodyPr/>
          <a:lstStyle/>
          <a:p>
            <a:r>
              <a:rPr lang="en-GB" dirty="0"/>
              <a:t>Videos to inspire and start a discussion</a:t>
            </a:r>
          </a:p>
        </p:txBody>
      </p:sp>
      <p:sp>
        <p:nvSpPr>
          <p:cNvPr id="4" name="Content Placeholder 3">
            <a:extLst>
              <a:ext uri="{FF2B5EF4-FFF2-40B4-BE49-F238E27FC236}">
                <a16:creationId xmlns:a16="http://schemas.microsoft.com/office/drawing/2014/main" id="{EEF04BB1-48CC-1D12-350F-8985934FC00B}"/>
              </a:ext>
            </a:extLst>
          </p:cNvPr>
          <p:cNvSpPr>
            <a:spLocks noGrp="1"/>
          </p:cNvSpPr>
          <p:nvPr>
            <p:ph sz="half" idx="1"/>
          </p:nvPr>
        </p:nvSpPr>
        <p:spPr>
          <a:xfrm>
            <a:off x="379413" y="2098675"/>
            <a:ext cx="3607701" cy="2863850"/>
          </a:xfrm>
        </p:spPr>
        <p:txBody>
          <a:bodyPr>
            <a:normAutofit/>
          </a:bodyPr>
          <a:lstStyle/>
          <a:p>
            <a:pPr marL="0" indent="0">
              <a:buNone/>
            </a:pPr>
            <a:r>
              <a:rPr lang="en-GB" sz="1100" dirty="0"/>
              <a:t>Explore our video library to hear researchers explain how NHS patient data powers groundbreaking studies, discover how the Wessex SDE accelerates research, and see public contributors share their reflections. Download or share these videos anytime to inspire others. </a:t>
            </a:r>
          </a:p>
          <a:p>
            <a:pPr marL="0" indent="0">
              <a:buNone/>
            </a:pPr>
            <a:r>
              <a:rPr lang="en-GB" sz="1100" b="1" dirty="0"/>
              <a:t>Click the link below to go to the Toolkit page on our website, where you van view and download the videos you want:</a:t>
            </a:r>
          </a:p>
          <a:p>
            <a:pPr marL="0" indent="0">
              <a:buNone/>
            </a:pPr>
            <a:r>
              <a:rPr lang="en-GB" sz="1100" dirty="0">
                <a:hlinkClick r:id="rId2"/>
              </a:rPr>
              <a:t>Visit Video Library </a:t>
            </a:r>
            <a:endParaRPr lang="en-GB" sz="1100" dirty="0"/>
          </a:p>
          <a:p>
            <a:pPr marL="0" indent="0">
              <a:buNone/>
            </a:pPr>
            <a:endParaRPr lang="en-GB" sz="1100" dirty="0"/>
          </a:p>
        </p:txBody>
      </p:sp>
      <p:sp>
        <p:nvSpPr>
          <p:cNvPr id="6" name="Action Button: Video 5">
            <a:hlinkClick r:id="" action="ppaction://noaction" highlightClick="1"/>
            <a:extLst>
              <a:ext uri="{FF2B5EF4-FFF2-40B4-BE49-F238E27FC236}">
                <a16:creationId xmlns:a16="http://schemas.microsoft.com/office/drawing/2014/main" id="{9BB69939-D2B2-24E3-729A-63278C7F0738}"/>
              </a:ext>
            </a:extLst>
          </p:cNvPr>
          <p:cNvSpPr/>
          <p:nvPr/>
        </p:nvSpPr>
        <p:spPr>
          <a:xfrm>
            <a:off x="4000708" y="2098674"/>
            <a:ext cx="4763147" cy="2679271"/>
          </a:xfrm>
          <a:prstGeom prst="actionButtonMovi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VISIT </a:t>
            </a:r>
            <a:r>
              <a:rPr lang="en-GB" b="1" dirty="0">
                <a:solidFill>
                  <a:schemeClr val="bg1"/>
                </a:solidFill>
                <a:hlinkClick r:id="rId2"/>
              </a:rPr>
              <a:t>VIDEO</a:t>
            </a:r>
            <a:br>
              <a:rPr lang="en-GB" b="1" dirty="0">
                <a:solidFill>
                  <a:schemeClr val="bg1"/>
                </a:solidFill>
              </a:rPr>
            </a:br>
            <a:r>
              <a:rPr lang="en-GB" b="1" dirty="0">
                <a:solidFill>
                  <a:schemeClr val="bg1"/>
                </a:solidFill>
              </a:rPr>
              <a:t>LIBRARY</a:t>
            </a:r>
          </a:p>
        </p:txBody>
      </p:sp>
    </p:spTree>
    <p:extLst>
      <p:ext uri="{BB962C8B-B14F-4D97-AF65-F5344CB8AC3E}">
        <p14:creationId xmlns:p14="http://schemas.microsoft.com/office/powerpoint/2010/main" val="2757064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F82F-88D8-9D8A-1712-2F2E26DF39F6}"/>
              </a:ext>
            </a:extLst>
          </p:cNvPr>
          <p:cNvSpPr>
            <a:spLocks noGrp="1"/>
          </p:cNvSpPr>
          <p:nvPr>
            <p:ph type="title"/>
          </p:nvPr>
        </p:nvSpPr>
        <p:spPr/>
        <p:txBody>
          <a:bodyPr/>
          <a:lstStyle/>
          <a:p>
            <a:r>
              <a:rPr lang="en-GB" dirty="0"/>
              <a:t>Get in touch</a:t>
            </a:r>
          </a:p>
        </p:txBody>
      </p:sp>
      <p:sp>
        <p:nvSpPr>
          <p:cNvPr id="3" name="Content Placeholder 2">
            <a:extLst>
              <a:ext uri="{FF2B5EF4-FFF2-40B4-BE49-F238E27FC236}">
                <a16:creationId xmlns:a16="http://schemas.microsoft.com/office/drawing/2014/main" id="{F0F54558-1524-ECE2-F504-AF245E69973D}"/>
              </a:ext>
            </a:extLst>
          </p:cNvPr>
          <p:cNvSpPr>
            <a:spLocks noGrp="1"/>
          </p:cNvSpPr>
          <p:nvPr>
            <p:ph sz="half" idx="1"/>
          </p:nvPr>
        </p:nvSpPr>
        <p:spPr>
          <a:xfrm>
            <a:off x="380144" y="2098684"/>
            <a:ext cx="2700000" cy="2863734"/>
          </a:xfrm>
        </p:spPr>
        <p:txBody>
          <a:bodyPr>
            <a:normAutofit/>
          </a:bodyPr>
          <a:lstStyle/>
          <a:p>
            <a:pPr marL="0" indent="0">
              <a:buNone/>
            </a:pPr>
            <a:r>
              <a:rPr lang="en-GB" sz="1100" dirty="0"/>
              <a:t>If you have any questions or want to get in touch. Give us a call or an email and we will do our best to help!</a:t>
            </a:r>
          </a:p>
          <a:p>
            <a:pPr marL="0" indent="0">
              <a:buNone/>
            </a:pPr>
            <a:r>
              <a:rPr lang="en-GB" sz="1100" b="1" dirty="0"/>
              <a:t>Thank you for your time and support!</a:t>
            </a:r>
          </a:p>
        </p:txBody>
      </p:sp>
      <p:sp>
        <p:nvSpPr>
          <p:cNvPr id="4" name="Content Placeholder 3">
            <a:extLst>
              <a:ext uri="{FF2B5EF4-FFF2-40B4-BE49-F238E27FC236}">
                <a16:creationId xmlns:a16="http://schemas.microsoft.com/office/drawing/2014/main" id="{B0508451-F28C-8A41-BBF0-7F7C9D7804E7}"/>
              </a:ext>
            </a:extLst>
          </p:cNvPr>
          <p:cNvSpPr>
            <a:spLocks noGrp="1"/>
          </p:cNvSpPr>
          <p:nvPr>
            <p:ph sz="half" idx="2"/>
          </p:nvPr>
        </p:nvSpPr>
        <p:spPr>
          <a:xfrm>
            <a:off x="3222000" y="2098684"/>
            <a:ext cx="2700000" cy="2863734"/>
          </a:xfrm>
          <a:ln w="12700">
            <a:solidFill>
              <a:schemeClr val="bg1">
                <a:lumMod val="50000"/>
              </a:schemeClr>
            </a:solidFill>
            <a:prstDash val="sysDot"/>
          </a:ln>
        </p:spPr>
        <p:txBody>
          <a:bodyPr>
            <a:normAutofit/>
          </a:bodyPr>
          <a:lstStyle/>
          <a:p>
            <a:pPr marL="0" indent="0">
              <a:buNone/>
            </a:pPr>
            <a:r>
              <a:rPr lang="en-GB" sz="1800" dirty="0"/>
              <a:t>MEDIA &amp; CAMPAIGN</a:t>
            </a:r>
            <a:br>
              <a:rPr lang="en-GB" sz="1800" dirty="0"/>
            </a:br>
            <a:r>
              <a:rPr lang="en-GB" sz="1800" dirty="0"/>
              <a:t>INQUIRIES</a:t>
            </a:r>
          </a:p>
          <a:p>
            <a:pPr marL="0" indent="0">
              <a:buNone/>
            </a:pPr>
            <a:r>
              <a:rPr lang="en-GB" sz="1100" dirty="0"/>
              <a:t>Please contact:</a:t>
            </a:r>
          </a:p>
          <a:p>
            <a:pPr marL="0" indent="0">
              <a:buNone/>
            </a:pPr>
            <a:r>
              <a:rPr lang="en-GB" sz="1100" b="1" dirty="0"/>
              <a:t>Fiona Beveridge</a:t>
            </a:r>
            <a:br>
              <a:rPr lang="en-GB" sz="1100" dirty="0"/>
            </a:br>
            <a:r>
              <a:rPr lang="en-GB" sz="1100" dirty="0"/>
              <a:t>E: </a:t>
            </a:r>
            <a:r>
              <a:rPr lang="en-GB" sz="1100" dirty="0">
                <a:hlinkClick r:id="rId2"/>
              </a:rPr>
              <a:t>f</a:t>
            </a:r>
            <a:r>
              <a:rPr lang="en-US" altLang="en-US" sz="1100" dirty="0">
                <a:hlinkClick r:id="rId2"/>
              </a:rPr>
              <a:t>iona.beveridge@opyn.consulting</a:t>
            </a:r>
            <a:r>
              <a:rPr lang="en-US" altLang="en-US" sz="1100" dirty="0"/>
              <a:t> </a:t>
            </a:r>
            <a:br>
              <a:rPr lang="en-US" altLang="en-US" sz="1100" dirty="0"/>
            </a:br>
            <a:r>
              <a:rPr lang="en-US" altLang="en-US" sz="1100" dirty="0"/>
              <a:t>M: </a:t>
            </a:r>
            <a:r>
              <a:rPr lang="en-GB" sz="1100" dirty="0"/>
              <a:t>07729 613 997</a:t>
            </a:r>
          </a:p>
          <a:p>
            <a:pPr marL="0" indent="0">
              <a:buNone/>
            </a:pPr>
            <a:r>
              <a:rPr lang="en-GB" sz="1100" b="1" dirty="0"/>
              <a:t>Ralph Scott </a:t>
            </a:r>
            <a:br>
              <a:rPr lang="en-GB" sz="1100" dirty="0"/>
            </a:br>
            <a:r>
              <a:rPr lang="en-GB" sz="1100" dirty="0"/>
              <a:t>E: </a:t>
            </a:r>
            <a:r>
              <a:rPr lang="en-GB" sz="1100" dirty="0">
                <a:hlinkClick r:id="rId3"/>
              </a:rPr>
              <a:t>ralph.scott@opyn.consulting</a:t>
            </a:r>
            <a:r>
              <a:rPr lang="en-GB" sz="1100" dirty="0"/>
              <a:t> </a:t>
            </a:r>
            <a:br>
              <a:rPr lang="en-GB" sz="1100" dirty="0"/>
            </a:br>
            <a:r>
              <a:rPr lang="en-GB" sz="1100" dirty="0"/>
              <a:t>M: 07951 572065</a:t>
            </a:r>
          </a:p>
          <a:p>
            <a:pPr marL="0" indent="0">
              <a:buNone/>
            </a:pPr>
            <a:endParaRPr lang="en-GB" sz="1100" dirty="0"/>
          </a:p>
        </p:txBody>
      </p:sp>
      <p:sp>
        <p:nvSpPr>
          <p:cNvPr id="5" name="Content Placeholder 3">
            <a:extLst>
              <a:ext uri="{FF2B5EF4-FFF2-40B4-BE49-F238E27FC236}">
                <a16:creationId xmlns:a16="http://schemas.microsoft.com/office/drawing/2014/main" id="{16E848BF-DAA5-D0F3-CB51-4B3B9538D6EE}"/>
              </a:ext>
            </a:extLst>
          </p:cNvPr>
          <p:cNvSpPr txBox="1">
            <a:spLocks/>
          </p:cNvSpPr>
          <p:nvPr/>
        </p:nvSpPr>
        <p:spPr>
          <a:xfrm>
            <a:off x="6063856" y="2086628"/>
            <a:ext cx="2700000" cy="28637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sz="1100" dirty="0"/>
          </a:p>
        </p:txBody>
      </p:sp>
      <p:sp>
        <p:nvSpPr>
          <p:cNvPr id="8" name="Content Placeholder 3">
            <a:extLst>
              <a:ext uri="{FF2B5EF4-FFF2-40B4-BE49-F238E27FC236}">
                <a16:creationId xmlns:a16="http://schemas.microsoft.com/office/drawing/2014/main" id="{7A64E77E-AA9A-7421-F466-3D13EF8356F7}"/>
              </a:ext>
            </a:extLst>
          </p:cNvPr>
          <p:cNvSpPr txBox="1">
            <a:spLocks/>
          </p:cNvSpPr>
          <p:nvPr/>
        </p:nvSpPr>
        <p:spPr>
          <a:xfrm>
            <a:off x="6063856" y="2098684"/>
            <a:ext cx="2700000" cy="2863734"/>
          </a:xfrm>
          <a:prstGeom prst="rect">
            <a:avLst/>
          </a:prstGeom>
          <a:ln w="12700">
            <a:solidFill>
              <a:schemeClr val="bg1">
                <a:lumMod val="50000"/>
              </a:schemeClr>
            </a:solidFill>
            <a:prstDash val="sysDot"/>
          </a:ln>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800" dirty="0"/>
              <a:t>PUBLIC </a:t>
            </a:r>
            <a:br>
              <a:rPr lang="en-GB" sz="1800" dirty="0"/>
            </a:br>
            <a:r>
              <a:rPr lang="en-GB" sz="1800" dirty="0"/>
              <a:t>INQUIRIES</a:t>
            </a:r>
          </a:p>
          <a:p>
            <a:pPr marL="0" indent="0">
              <a:buNone/>
            </a:pPr>
            <a:r>
              <a:rPr lang="en-GB" sz="1100" dirty="0"/>
              <a:t>E: </a:t>
            </a:r>
            <a:r>
              <a:rPr lang="en-GB" sz="1100" dirty="0">
                <a:hlinkClick r:id="rId4"/>
              </a:rPr>
              <a:t>wessexsde@uhs.nhs.uk</a:t>
            </a:r>
            <a:r>
              <a:rPr lang="en-GB" sz="1100" dirty="0"/>
              <a:t> </a:t>
            </a:r>
          </a:p>
          <a:p>
            <a:pPr marL="0" indent="0">
              <a:buNone/>
            </a:pPr>
            <a:r>
              <a:rPr lang="en-GB" sz="1100" dirty="0"/>
              <a:t>T: 02381 205314</a:t>
            </a:r>
          </a:p>
          <a:p>
            <a:pPr marL="0" indent="0">
              <a:buNone/>
            </a:pPr>
            <a:r>
              <a:rPr lang="en-GB" sz="1100" dirty="0"/>
              <a:t>Wessex SDE</a:t>
            </a:r>
            <a:br>
              <a:rPr lang="en-GB" sz="1100" dirty="0"/>
            </a:br>
            <a:r>
              <a:rPr lang="en-GB" sz="1100" dirty="0"/>
              <a:t>Executive Offices</a:t>
            </a:r>
            <a:br>
              <a:rPr lang="en-GB" sz="1100" dirty="0"/>
            </a:br>
            <a:r>
              <a:rPr lang="en-GB" sz="1100" dirty="0"/>
              <a:t>Tremona Road</a:t>
            </a:r>
            <a:br>
              <a:rPr lang="en-GB" sz="1100" dirty="0"/>
            </a:br>
            <a:r>
              <a:rPr lang="en-GB" sz="1100" dirty="0"/>
              <a:t>Southampton</a:t>
            </a:r>
            <a:br>
              <a:rPr lang="en-GB" sz="1100" dirty="0"/>
            </a:br>
            <a:r>
              <a:rPr lang="en-GB" sz="1100" dirty="0"/>
              <a:t>SO16 6YD.</a:t>
            </a:r>
          </a:p>
          <a:p>
            <a:pPr marL="0" indent="0">
              <a:buNone/>
            </a:pPr>
            <a:endParaRPr lang="en-GB" sz="1100" dirty="0"/>
          </a:p>
        </p:txBody>
      </p:sp>
    </p:spTree>
    <p:extLst>
      <p:ext uri="{BB962C8B-B14F-4D97-AF65-F5344CB8AC3E}">
        <p14:creationId xmlns:p14="http://schemas.microsoft.com/office/powerpoint/2010/main" val="54052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F44D-534D-7711-7F0F-D5555EF23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12F46-F889-B0CA-E405-DD1F39248CA4}"/>
              </a:ext>
            </a:extLst>
          </p:cNvPr>
          <p:cNvSpPr>
            <a:spLocks noGrp="1"/>
          </p:cNvSpPr>
          <p:nvPr>
            <p:ph type="title"/>
          </p:nvPr>
        </p:nvSpPr>
        <p:spPr/>
        <p:txBody>
          <a:bodyPr/>
          <a:lstStyle/>
          <a:p>
            <a:r>
              <a:rPr lang="en-GB" dirty="0"/>
              <a:t>Top tips for using this toolkit</a:t>
            </a:r>
          </a:p>
        </p:txBody>
      </p:sp>
      <p:graphicFrame>
        <p:nvGraphicFramePr>
          <p:cNvPr id="4" name="Content Placeholder 3">
            <a:extLst>
              <a:ext uri="{FF2B5EF4-FFF2-40B4-BE49-F238E27FC236}">
                <a16:creationId xmlns:a16="http://schemas.microsoft.com/office/drawing/2014/main" id="{46B05BCB-8B11-388B-3EDB-04431FB0C272}"/>
              </a:ext>
            </a:extLst>
          </p:cNvPr>
          <p:cNvGraphicFramePr>
            <a:graphicFrameLocks noGrp="1"/>
          </p:cNvGraphicFramePr>
          <p:nvPr>
            <p:ph sz="half" idx="1"/>
            <p:extLst>
              <p:ext uri="{D42A27DB-BD31-4B8C-83A1-F6EECF244321}">
                <p14:modId xmlns:p14="http://schemas.microsoft.com/office/powerpoint/2010/main" val="2869388929"/>
              </p:ext>
            </p:extLst>
          </p:nvPr>
        </p:nvGraphicFramePr>
        <p:xfrm>
          <a:off x="489483" y="2098675"/>
          <a:ext cx="8385175" cy="286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77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32DB-2CB3-E980-307A-74B5E0DF083D}"/>
              </a:ext>
            </a:extLst>
          </p:cNvPr>
          <p:cNvSpPr>
            <a:spLocks noGrp="1"/>
          </p:cNvSpPr>
          <p:nvPr>
            <p:ph type="title"/>
          </p:nvPr>
        </p:nvSpPr>
        <p:spPr/>
        <p:txBody>
          <a:bodyPr/>
          <a:lstStyle/>
          <a:p>
            <a:r>
              <a:rPr lang="en-GB" dirty="0"/>
              <a:t>Find the toolkit online</a:t>
            </a:r>
          </a:p>
        </p:txBody>
      </p:sp>
      <p:sp>
        <p:nvSpPr>
          <p:cNvPr id="14" name="Content Placeholder 13">
            <a:extLst>
              <a:ext uri="{FF2B5EF4-FFF2-40B4-BE49-F238E27FC236}">
                <a16:creationId xmlns:a16="http://schemas.microsoft.com/office/drawing/2014/main" id="{51F3B81A-5B66-DF1B-5942-1E845BD4632F}"/>
              </a:ext>
            </a:extLst>
          </p:cNvPr>
          <p:cNvSpPr>
            <a:spLocks noGrp="1"/>
          </p:cNvSpPr>
          <p:nvPr>
            <p:ph sz="half" idx="1"/>
          </p:nvPr>
        </p:nvSpPr>
        <p:spPr/>
        <p:txBody>
          <a:bodyPr>
            <a:normAutofit/>
          </a:bodyPr>
          <a:lstStyle/>
          <a:p>
            <a:pPr marL="0" indent="0">
              <a:buNone/>
            </a:pPr>
            <a:r>
              <a:rPr lang="en-GB" sz="1100" dirty="0"/>
              <a:t>You can find all the toolkit materials online, including PDF and PowerPoint versions of this document. </a:t>
            </a:r>
          </a:p>
          <a:p>
            <a:pPr marL="0" indent="0">
              <a:buNone/>
            </a:pPr>
            <a:r>
              <a:rPr lang="en-GB" sz="1100" dirty="0">
                <a:hlinkClick r:id="rId2"/>
              </a:rPr>
              <a:t>Visit the toolkit.</a:t>
            </a:r>
            <a:endParaRPr lang="en-GB" sz="1100" dirty="0"/>
          </a:p>
        </p:txBody>
      </p:sp>
      <p:pic>
        <p:nvPicPr>
          <p:cNvPr id="15" name="Content Placeholder 11">
            <a:extLst>
              <a:ext uri="{FF2B5EF4-FFF2-40B4-BE49-F238E27FC236}">
                <a16:creationId xmlns:a16="http://schemas.microsoft.com/office/drawing/2014/main" id="{5478D813-D938-D285-2036-0ADF8A9EC7FE}"/>
              </a:ext>
            </a:extLst>
          </p:cNvPr>
          <p:cNvPicPr>
            <a:picLocks noGrp="1" noChangeAspect="1"/>
          </p:cNvPicPr>
          <p:nvPr>
            <p:ph sz="half" idx="2"/>
          </p:nvPr>
        </p:nvPicPr>
        <p:blipFill>
          <a:blip r:embed="rId3"/>
          <a:stretch>
            <a:fillRect/>
          </a:stretch>
        </p:blipFill>
        <p:spPr>
          <a:xfrm>
            <a:off x="4629150" y="2152121"/>
            <a:ext cx="4135438" cy="2756958"/>
          </a:xfrm>
        </p:spPr>
      </p:pic>
    </p:spTree>
    <p:extLst>
      <p:ext uri="{BB962C8B-B14F-4D97-AF65-F5344CB8AC3E}">
        <p14:creationId xmlns:p14="http://schemas.microsoft.com/office/powerpoint/2010/main" val="1282261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BE7C-830C-7989-4531-39E897B416A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77832BA-6E70-4D47-EF67-78BFC4DB70A0}"/>
              </a:ext>
            </a:extLst>
          </p:cNvPr>
          <p:cNvSpPr>
            <a:spLocks noGrp="1"/>
          </p:cNvSpPr>
          <p:nvPr>
            <p:ph sz="half" idx="2"/>
          </p:nvPr>
        </p:nvSpPr>
        <p:spPr>
          <a:xfrm>
            <a:off x="4571998" y="2802214"/>
            <a:ext cx="4191857" cy="2341285"/>
          </a:xfrm>
        </p:spPr>
        <p:txBody>
          <a:bodyPr vert="horz" lIns="91440" tIns="45720" rIns="91440" bIns="45720" rtlCol="0" anchor="t">
            <a:normAutofit/>
          </a:bodyPr>
          <a:lstStyle/>
          <a:p>
            <a:pPr marL="0" indent="0">
              <a:buNone/>
            </a:pPr>
            <a:r>
              <a:rPr lang="en-GB" sz="1800" dirty="0"/>
              <a:t>This section features content you can use at any point to show your support on social media and a content calendar designed for specific weeks of the campaign. Don’t worry if you can’t follow the suggested timeline, you can pick and choose what works for you.</a:t>
            </a:r>
          </a:p>
        </p:txBody>
      </p:sp>
      <p:sp>
        <p:nvSpPr>
          <p:cNvPr id="6" name="Text Placeholder 5">
            <a:extLst>
              <a:ext uri="{FF2B5EF4-FFF2-40B4-BE49-F238E27FC236}">
                <a16:creationId xmlns:a16="http://schemas.microsoft.com/office/drawing/2014/main" id="{D170EE42-5DCA-D0C1-B4B1-0602FB934C56}"/>
              </a:ext>
            </a:extLst>
          </p:cNvPr>
          <p:cNvSpPr>
            <a:spLocks noGrp="1"/>
          </p:cNvSpPr>
          <p:nvPr>
            <p:ph type="body" sz="quarter" idx="12"/>
          </p:nvPr>
        </p:nvSpPr>
        <p:spPr/>
        <p:txBody>
          <a:bodyPr/>
          <a:lstStyle/>
          <a:p>
            <a:r>
              <a:rPr lang="en-GB" dirty="0">
                <a:latin typeface="Arial"/>
                <a:cs typeface="Arial"/>
              </a:rPr>
              <a:t>Social content</a:t>
            </a:r>
            <a:endParaRPr lang="en-GB" dirty="0"/>
          </a:p>
        </p:txBody>
      </p:sp>
      <p:pic>
        <p:nvPicPr>
          <p:cNvPr id="17" name="Picture Placeholder 16" descr="A hand holding a red marker on a calendar&#10;&#10;Description automatically generated">
            <a:extLst>
              <a:ext uri="{FF2B5EF4-FFF2-40B4-BE49-F238E27FC236}">
                <a16:creationId xmlns:a16="http://schemas.microsoft.com/office/drawing/2014/main" id="{F4186B84-9BA4-E06B-9C03-AF4CD5102E73}"/>
              </a:ext>
            </a:extLst>
          </p:cNvPr>
          <p:cNvPicPr>
            <a:picLocks noGrp="1" noChangeAspect="1"/>
          </p:cNvPicPr>
          <p:nvPr>
            <p:ph type="pic" sz="quarter" idx="10"/>
          </p:nvPr>
        </p:nvPicPr>
        <p:blipFill>
          <a:blip r:embed="rId2"/>
          <a:srcRect l="738" t="-49933" r="1429" b="-60355"/>
          <a:stretch/>
        </p:blipFill>
        <p:spPr>
          <a:xfrm>
            <a:off x="0" y="938213"/>
            <a:ext cx="3260725" cy="4205287"/>
          </a:xfrm>
          <a:prstGeom prst="rect">
            <a:avLst/>
          </a:prstGeom>
          <a:solidFill>
            <a:srgbClr val="FBB635"/>
          </a:solidFill>
        </p:spPr>
      </p:pic>
    </p:spTree>
    <p:extLst>
      <p:ext uri="{BB962C8B-B14F-4D97-AF65-F5344CB8AC3E}">
        <p14:creationId xmlns:p14="http://schemas.microsoft.com/office/powerpoint/2010/main" val="161935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DFE8782-993A-5BC1-D371-186A8401D9F6}"/>
              </a:ext>
            </a:extLst>
          </p:cNvPr>
          <p:cNvGraphicFramePr>
            <a:graphicFrameLocks/>
          </p:cNvGraphicFramePr>
          <p:nvPr>
            <p:extLst>
              <p:ext uri="{D42A27DB-BD31-4B8C-83A1-F6EECF244321}">
                <p14:modId xmlns:p14="http://schemas.microsoft.com/office/powerpoint/2010/main" val="1745068978"/>
              </p:ext>
            </p:extLst>
          </p:nvPr>
        </p:nvGraphicFramePr>
        <p:xfrm>
          <a:off x="252000" y="195749"/>
          <a:ext cx="8640000" cy="4838129"/>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249843">
                <a:tc>
                  <a:txBody>
                    <a:bodyPr/>
                    <a:lstStyle/>
                    <a:p>
                      <a:pPr algn="l">
                        <a:lnSpc>
                          <a:spcPct val="95000"/>
                        </a:lnSpc>
                      </a:pPr>
                      <a:r>
                        <a:rPr lang="en-GB" sz="1000" spc="-20" baseline="0" dirty="0">
                          <a:latin typeface="Segoe UI Emoji" panose="020B0502040204020203" pitchFamily="34" charset="0"/>
                          <a:ea typeface="Segoe UI Emoji" panose="020B0502040204020203" pitchFamily="34" charset="0"/>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5000"/>
                        </a:lnSpc>
                      </a:pPr>
                      <a:r>
                        <a:rPr lang="en-GB" sz="1000" dirty="0">
                          <a:latin typeface="Segoe UI Emoji" panose="020B0502040204020203" pitchFamily="34" charset="0"/>
                          <a:ea typeface="Segoe UI Emoji" panose="020B0502040204020203" pitchFamily="34" charset="0"/>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5000"/>
                        </a:lnSpc>
                      </a:pPr>
                      <a:r>
                        <a:rPr lang="en-GB" sz="1000" dirty="0">
                          <a:latin typeface="Segoe UI Emoji" panose="020B0502040204020203" pitchFamily="34" charset="0"/>
                          <a:ea typeface="Segoe UI Emoji" panose="020B0502040204020203" pitchFamily="34" charset="0"/>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5000"/>
                        </a:lnSpc>
                      </a:pPr>
                      <a:r>
                        <a:rPr lang="en-GB" sz="1000" dirty="0">
                          <a:latin typeface="Segoe UI Emoji" panose="020B0502040204020203" pitchFamily="34" charset="0"/>
                          <a:ea typeface="Segoe UI Emoji" panose="020B0502040204020203" pitchFamily="34" charset="0"/>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737932">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ea typeface="Segoe UI Emoji" panose="020B0502040204020203" pitchFamily="34" charset="0"/>
                        </a:rPr>
                        <a:t>Any time –</a:t>
                      </a:r>
                      <a:r>
                        <a:rPr lang="en-GB" sz="1000" b="1" dirty="0">
                          <a:latin typeface="+mj-lt"/>
                          <a:ea typeface="Segoe UI Emoji" panose="020B0502040204020203" pitchFamily="34" charset="0"/>
                        </a:rPr>
                        <a:t>Promote SDE explainer animation</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ea typeface="Segoe UI Emoji" panose="020B0502040204020203" pitchFamily="34" charset="0"/>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l" rtl="0" eaLnBrk="1" fontAlgn="t" latinLnBrk="0" hangingPunct="1">
                        <a:lnSpc>
                          <a:spcPct val="95000"/>
                        </a:lnSpc>
                      </a:pPr>
                      <a:r>
                        <a:rPr lang="en-GB" sz="1000" b="0" i="0" u="none" strike="noStrike" kern="1200" dirty="0">
                          <a:solidFill>
                            <a:srgbClr val="000000"/>
                          </a:solidFill>
                          <a:effectLst/>
                          <a:latin typeface="+mj-lt"/>
                          <a:ea typeface="Segoe UI Emoji" panose="020B0502040204020203" pitchFamily="34" charset="0"/>
                        </a:rPr>
                        <a:t>Discover how your NHS data powers life-saving medical research and better patient care.</a:t>
                      </a:r>
                      <a:r>
                        <a:rPr lang="en-GB" sz="1000" dirty="0">
                          <a:latin typeface="+mj-lt"/>
                          <a:ea typeface="Segoe UI Emoji" panose="020B0502040204020203" pitchFamily="34" charset="0"/>
                        </a:rPr>
                        <a:t> 🔬🩺</a:t>
                      </a:r>
                      <a:endParaRPr lang="en-GB" sz="1000" b="0" i="0" u="none" strike="noStrike" kern="1200" dirty="0">
                        <a:solidFill>
                          <a:srgbClr val="000000"/>
                        </a:solidFill>
                        <a:effectLst/>
                        <a:latin typeface="+mj-lt"/>
                        <a:ea typeface="Segoe UI Emoji" panose="020B0502040204020203" pitchFamily="34" charset="0"/>
                      </a:endParaRPr>
                    </a:p>
                    <a:p>
                      <a:pPr marL="0" algn="l" rtl="0" eaLnBrk="1" fontAlgn="t" latinLnBrk="0" hangingPunct="1">
                        <a:lnSpc>
                          <a:spcPct val="95000"/>
                        </a:lnSpc>
                      </a:pPr>
                      <a:endParaRPr lang="en-GB" sz="1000" b="0" i="0" u="none" strike="noStrike" kern="1200" dirty="0">
                        <a:solidFill>
                          <a:srgbClr val="000000"/>
                        </a:solidFill>
                        <a:effectLst/>
                        <a:latin typeface="+mj-lt"/>
                        <a:ea typeface="Segoe UI Emoji" panose="020B0502040204020203" pitchFamily="34" charset="0"/>
                      </a:endParaRPr>
                    </a:p>
                    <a:p>
                      <a:pPr marL="0" marR="0" lvl="0" indent="0" algn="l" defTabSz="685800" rtl="0" eaLnBrk="1" fontAlgn="t" latinLnBrk="0" hangingPunct="1">
                        <a:lnSpc>
                          <a:spcPct val="95000"/>
                        </a:lnSpc>
                        <a:spcBef>
                          <a:spcPts val="0"/>
                        </a:spcBef>
                        <a:spcAft>
                          <a:spcPts val="0"/>
                        </a:spcAft>
                        <a:buClrTx/>
                        <a:buSzTx/>
                        <a:buFontTx/>
                        <a:buNone/>
                        <a:tabLst/>
                        <a:defRPr/>
                      </a:pPr>
                      <a:r>
                        <a:rPr lang="en-GB" sz="1000" b="0" dirty="0">
                          <a:effectLst/>
                          <a:latin typeface="+mj-lt"/>
                          <a:ea typeface="Segoe UI Emoji" panose="020B0502040204020203" pitchFamily="34" charset="0"/>
                        </a:rPr>
                        <a:t>Your data can pave the way for breakthroughs and make a real difference to people’s lives by helping new treatments and medicines be developed</a:t>
                      </a:r>
                      <a:r>
                        <a:rPr lang="en-GB" sz="1000" b="0" dirty="0">
                          <a:latin typeface="+mj-lt"/>
                          <a:ea typeface="Segoe UI Emoji" panose="020B0502040204020203" pitchFamily="34" charset="0"/>
                        </a:rPr>
                        <a:t>💊💉</a:t>
                      </a:r>
                      <a:r>
                        <a:rPr lang="en-GB" sz="1000" dirty="0">
                          <a:latin typeface="+mj-lt"/>
                          <a:ea typeface="Segoe UI Emoji" panose="020B0502040204020203" pitchFamily="34" charset="0"/>
                        </a:rPr>
                        <a:t>🧬</a:t>
                      </a:r>
                      <a:endParaRPr lang="en-GB" sz="1000" dirty="0">
                        <a:effectLst/>
                        <a:latin typeface="+mj-lt"/>
                        <a:ea typeface="Segoe UI Emoji" panose="020B0502040204020203" pitchFamily="34" charset="0"/>
                      </a:endParaRPr>
                    </a:p>
                    <a:p>
                      <a:pPr marL="0" algn="l" rtl="0" eaLnBrk="1" fontAlgn="t" latinLnBrk="0" hangingPunct="1">
                        <a:lnSpc>
                          <a:spcPct val="95000"/>
                        </a:lnSpc>
                      </a:pPr>
                      <a:endParaRPr lang="en-GB" sz="1000" b="0" i="0" u="none" strike="noStrike" kern="1200" dirty="0">
                        <a:solidFill>
                          <a:srgbClr val="000000"/>
                        </a:solidFill>
                        <a:effectLst/>
                        <a:latin typeface="+mj-lt"/>
                        <a:ea typeface="Segoe UI Emoji" panose="020B0502040204020203" pitchFamily="34" charset="0"/>
                      </a:endParaRPr>
                    </a:p>
                    <a:p>
                      <a:pPr marL="0" algn="l" rtl="0" eaLnBrk="1" fontAlgn="t" latinLnBrk="0" hangingPunct="1">
                        <a:lnSpc>
                          <a:spcPct val="95000"/>
                        </a:lnSpc>
                      </a:pPr>
                      <a:r>
                        <a:rPr lang="en-GB" sz="1000" b="0" i="0" u="none" strike="noStrike" kern="1200" dirty="0">
                          <a:solidFill>
                            <a:srgbClr val="000000"/>
                          </a:solidFill>
                          <a:effectLst/>
                          <a:latin typeface="+mj-lt"/>
                          <a:ea typeface="Segoe UI Emoji" panose="020B0502040204020203" pitchFamily="34" charset="0"/>
                        </a:rPr>
                        <a:t>Learn more and have your say today </a:t>
                      </a:r>
                      <a:r>
                        <a:rPr lang="en-GB" sz="1000" b="0" i="0" u="none" strike="noStrike" kern="1200" dirty="0">
                          <a:solidFill>
                            <a:srgbClr val="000000"/>
                          </a:solidFill>
                          <a:effectLst/>
                          <a:latin typeface="+mj-lt"/>
                          <a:ea typeface="Segoe UI Emoji" panose="020B0502040204020203" pitchFamily="34" charset="0"/>
                          <a:hlinkClick r:id="rId2"/>
                        </a:rPr>
                        <a:t>WessexSDE.nhs.uk/have-your-say</a:t>
                      </a:r>
                      <a:r>
                        <a:rPr lang="en-GB" sz="1000" b="0" i="0" u="none" strike="noStrike" kern="1200" dirty="0">
                          <a:solidFill>
                            <a:srgbClr val="000000"/>
                          </a:solidFill>
                          <a:effectLst/>
                          <a:latin typeface="+mj-lt"/>
                          <a:ea typeface="Segoe UI Emoji" panose="020B0502040204020203" pitchFamily="34" charset="0"/>
                        </a:rPr>
                        <a:t> – led by @UHSFT</a:t>
                      </a:r>
                    </a:p>
                    <a:p>
                      <a:pPr marL="0" algn="l" rtl="0" eaLnBrk="1" fontAlgn="t" latinLnBrk="0" hangingPunct="1">
                        <a:lnSpc>
                          <a:spcPct val="95000"/>
                        </a:lnSpc>
                      </a:pPr>
                      <a:endParaRPr lang="en-GB" sz="1000" b="0" i="0" u="none" strike="noStrike" kern="1200" dirty="0">
                        <a:solidFill>
                          <a:srgbClr val="000000"/>
                        </a:solidFill>
                        <a:effectLst/>
                        <a:latin typeface="+mj-lt"/>
                        <a:ea typeface="Segoe UI Emoji" panose="020B0502040204020203" pitchFamily="34" charset="0"/>
                      </a:endParaRPr>
                    </a:p>
                    <a:p>
                      <a:pPr marL="0" algn="l" rtl="0" eaLnBrk="1" fontAlgn="t" latinLnBrk="0" hangingPunct="1">
                        <a:lnSpc>
                          <a:spcPct val="95000"/>
                        </a:lnSpc>
                      </a:pPr>
                      <a:r>
                        <a:rPr lang="en-GB" sz="1000" b="0" i="0" u="none" strike="noStrike" kern="1200" dirty="0">
                          <a:solidFill>
                            <a:srgbClr val="000000"/>
                          </a:solidFill>
                          <a:effectLst/>
                          <a:latin typeface="+mj-lt"/>
                          <a:ea typeface="Segoe UI Emoji" panose="020B0502040204020203" pitchFamily="34" charset="0"/>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200" dirty="0">
                        <a:latin typeface="+mn-lt"/>
                      </a:endParaRPr>
                    </a:p>
                    <a:p>
                      <a:pPr>
                        <a:lnSpc>
                          <a:spcPct val="90000"/>
                        </a:lnSpc>
                      </a:pPr>
                      <a:r>
                        <a:rPr lang="en-GB" sz="1000" dirty="0">
                          <a:latin typeface="+mn-lt"/>
                          <a:hlinkClick r:id="rId3"/>
                        </a:rPr>
                        <a:t>Download MP4</a:t>
                      </a:r>
                      <a:endParaRPr lang="en-GB" sz="1000" dirty="0">
                        <a:latin typeface="+mn-lt"/>
                      </a:endParaRPr>
                    </a:p>
                    <a:p>
                      <a:pPr>
                        <a:lnSpc>
                          <a:spcPct val="95000"/>
                        </a:lnSpc>
                      </a:pPr>
                      <a:endParaRPr lang="en-GB" sz="1000" dirty="0">
                        <a:latin typeface="+mj-lt"/>
                        <a:ea typeface="Segoe UI Emoji" panose="020B0502040204020203"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2641743"/>
                  </a:ext>
                </a:extLst>
              </a:tr>
              <a:tr h="577728">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ea typeface="Segoe UI Emoji" panose="020B0502040204020203" pitchFamily="34" charset="0"/>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l" rtl="0" eaLnBrk="1" fontAlgn="t" latinLnBrk="0" hangingPunct="1">
                        <a:lnSpc>
                          <a:spcPct val="95000"/>
                        </a:lnSpc>
                      </a:pPr>
                      <a:r>
                        <a:rPr lang="en-GB" sz="1000" b="0" i="0" u="none" strike="noStrike" kern="1200" dirty="0">
                          <a:solidFill>
                            <a:srgbClr val="000000"/>
                          </a:solidFill>
                          <a:effectLst/>
                          <a:latin typeface="+mj-lt"/>
                          <a:ea typeface="Segoe UI Emoji" panose="020B0502040204020203" pitchFamily="34" charset="0"/>
                        </a:rPr>
                        <a:t>Discover how your data supports life-saving research and better patient care.</a:t>
                      </a:r>
                      <a:r>
                        <a:rPr lang="en-GB" sz="1000" dirty="0">
                          <a:latin typeface="+mj-lt"/>
                          <a:ea typeface="Segoe UI Emoji" panose="020B0502040204020203" pitchFamily="34" charset="0"/>
                        </a:rPr>
                        <a:t>🩺</a:t>
                      </a:r>
                      <a:endParaRPr lang="en-GB" sz="1000" b="0" i="0" u="none" strike="noStrike" kern="1200" dirty="0">
                        <a:solidFill>
                          <a:srgbClr val="000000"/>
                        </a:solidFill>
                        <a:effectLst/>
                        <a:latin typeface="+mj-lt"/>
                        <a:ea typeface="Segoe UI Emoji" panose="020B0502040204020203" pitchFamily="34" charset="0"/>
                      </a:endParaRPr>
                    </a:p>
                    <a:p>
                      <a:pPr marL="0" algn="l" rtl="0" eaLnBrk="1" fontAlgn="t" latinLnBrk="0" hangingPunct="1">
                        <a:lnSpc>
                          <a:spcPct val="95000"/>
                        </a:lnSpc>
                      </a:pPr>
                      <a:r>
                        <a:rPr lang="en-GB" sz="1000" b="0" i="0" u="none" strike="noStrike" kern="1200" dirty="0">
                          <a:solidFill>
                            <a:srgbClr val="000000"/>
                          </a:solidFill>
                          <a:effectLst/>
                          <a:latin typeface="+mj-lt"/>
                          <a:ea typeface="Segoe UI Emoji" panose="020B0502040204020203" pitchFamily="34" charset="0"/>
                        </a:rPr>
                        <a:t>Learn more and have your say today </a:t>
                      </a:r>
                      <a:r>
                        <a:rPr lang="en-GB" sz="1000" b="0" dirty="0">
                          <a:hlinkClick r:id="rId4"/>
                        </a:rPr>
                        <a:t>wessexsde.nhs.uk/have-your-say</a:t>
                      </a:r>
                      <a:r>
                        <a:rPr lang="en-GB" sz="1000" b="0" dirty="0"/>
                        <a:t> – </a:t>
                      </a:r>
                      <a:r>
                        <a:rPr lang="en-GB" sz="1000" b="0" i="0" u="none" strike="noStrike" kern="1200" dirty="0">
                          <a:solidFill>
                            <a:srgbClr val="000000"/>
                          </a:solidFill>
                          <a:effectLst/>
                          <a:latin typeface="+mj-lt"/>
                          <a:ea typeface="Segoe UI Emoji" panose="020B0502040204020203" pitchFamily="34" charset="0"/>
                        </a:rPr>
                        <a:t>led by @UHSFT</a:t>
                      </a:r>
                    </a:p>
                    <a:p>
                      <a:pPr marL="0" algn="l" rtl="0" eaLnBrk="1" fontAlgn="t" latinLnBrk="0" hangingPunct="1">
                        <a:lnSpc>
                          <a:spcPct val="95000"/>
                        </a:lnSpc>
                      </a:pPr>
                      <a:r>
                        <a:rPr lang="en-GB" sz="1000" b="0" i="0" u="none" strike="noStrike" kern="1200" dirty="0">
                          <a:solidFill>
                            <a:srgbClr val="000000"/>
                          </a:solidFill>
                          <a:effectLst/>
                          <a:latin typeface="+mj-lt"/>
                          <a:ea typeface="Segoe UI Emoji" panose="020B0502040204020203" pitchFamily="34" charset="0"/>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en-GB" sz="1050">
                        <a:latin typeface="+mj-lt"/>
                      </a:endParaRPr>
                    </a:p>
                  </a:txBody>
                  <a:tcPr/>
                </a:tc>
                <a:extLst>
                  <a:ext uri="{0D108BD9-81ED-4DB2-BD59-A6C34878D82A}">
                    <a16:rowId xmlns:a16="http://schemas.microsoft.com/office/drawing/2014/main" val="407163832"/>
                  </a:ext>
                </a:extLst>
              </a:tr>
              <a:tr h="1502807">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ea typeface="Segoe UI Emoji" panose="020B0502040204020203" pitchFamily="34" charset="0"/>
                        </a:rPr>
                        <a:t>Any time – </a:t>
                      </a:r>
                      <a:r>
                        <a:rPr lang="en-GB" sz="1000" b="1" dirty="0">
                          <a:latin typeface="+mj-lt"/>
                          <a:ea typeface="Segoe UI Emoji" panose="020B0502040204020203" pitchFamily="34" charset="0"/>
                        </a:rPr>
                        <a:t>Promote our polling statistics</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ea typeface="Segoe UI Emoji" panose="020B0502040204020203" pitchFamily="34" charset="0"/>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95000"/>
                        </a:lnSpc>
                      </a:pPr>
                      <a:r>
                        <a:rPr lang="en-GB" sz="1000" dirty="0">
                          <a:latin typeface="+mj-lt"/>
                          <a:ea typeface="Segoe UI Emoji" panose="020B0502040204020203" pitchFamily="34" charset="0"/>
                        </a:rPr>
                        <a:t>We're supporting the #ImprovingTomorrowsHealth campaign. </a:t>
                      </a:r>
                    </a:p>
                    <a:p>
                      <a:pPr>
                        <a:lnSpc>
                          <a:spcPct val="95000"/>
                        </a:lnSpc>
                      </a:pPr>
                      <a:endParaRPr lang="en-GB" sz="1000" dirty="0">
                        <a:latin typeface="+mj-lt"/>
                        <a:ea typeface="Segoe UI Emoji" panose="020B0502040204020203" pitchFamily="34" charset="0"/>
                      </a:endParaRPr>
                    </a:p>
                    <a:p>
                      <a:pPr>
                        <a:lnSpc>
                          <a:spcPct val="95000"/>
                        </a:lnSpc>
                      </a:pPr>
                      <a:r>
                        <a:rPr lang="en-GB" sz="1000" dirty="0">
                          <a:latin typeface="+mj-lt"/>
                          <a:ea typeface="Segoe UI Emoji" panose="020B0502040204020203" pitchFamily="34" charset="0"/>
                        </a:rPr>
                        <a:t>It's a chance for everyone across Wessex to have their say on using NHS patient data for research. 🔬 🧪 🧫</a:t>
                      </a:r>
                    </a:p>
                    <a:p>
                      <a:pPr>
                        <a:lnSpc>
                          <a:spcPct val="95000"/>
                        </a:lnSpc>
                      </a:pPr>
                      <a:endParaRPr lang="en-GB" sz="1000" dirty="0">
                        <a:latin typeface="+mj-lt"/>
                        <a:ea typeface="Segoe UI Emoji" panose="020B0502040204020203" pitchFamily="34" charset="0"/>
                      </a:endParaRPr>
                    </a:p>
                    <a:p>
                      <a:pPr>
                        <a:lnSpc>
                          <a:spcPct val="95000"/>
                        </a:lnSpc>
                      </a:pPr>
                      <a:r>
                        <a:rPr lang="en-GB" sz="1000" dirty="0">
                          <a:latin typeface="+mj-lt"/>
                          <a:ea typeface="Segoe UI Emoji" panose="020B0502040204020203" pitchFamily="34" charset="0"/>
                        </a:rPr>
                        <a:t>Share how you feel about the NHS making decisions on your data today at </a:t>
                      </a:r>
                      <a:r>
                        <a:rPr lang="en-GB" sz="1000" b="0" i="0" u="none" strike="noStrike" kern="1200" dirty="0">
                          <a:solidFill>
                            <a:srgbClr val="000000"/>
                          </a:solidFill>
                          <a:effectLst/>
                          <a:latin typeface="+mn-lt"/>
                          <a:ea typeface="Segoe UI Emoji" panose="020B0502040204020203" pitchFamily="34" charset="0"/>
                          <a:cs typeface="+mn-cs"/>
                          <a:hlinkClick r:id="rId2"/>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r>
                        <a:rPr lang="en-GB" sz="1000" dirty="0">
                          <a:latin typeface="+mj-lt"/>
                          <a:ea typeface="Segoe UI Emoji" panose="020B0502040204020203" pitchFamily="34" charset="0"/>
                        </a:rPr>
                        <a:t>– led by UHSFT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200" dirty="0">
                        <a:latin typeface="+mn-lt"/>
                      </a:endParaRPr>
                    </a:p>
                    <a:p>
                      <a:pPr>
                        <a:lnSpc>
                          <a:spcPct val="90000"/>
                        </a:lnSpc>
                      </a:pPr>
                      <a:r>
                        <a:rPr lang="en-GB" sz="1000" dirty="0">
                          <a:latin typeface="+mn-lt"/>
                          <a:hlinkClick r:id="rId5"/>
                        </a:rPr>
                        <a:t>Download JPG</a:t>
                      </a:r>
                      <a:endParaRPr lang="en-GB" sz="1000" dirty="0">
                        <a:latin typeface="+mn-lt"/>
                      </a:endParaRPr>
                    </a:p>
                    <a:p>
                      <a:pPr>
                        <a:lnSpc>
                          <a:spcPct val="95000"/>
                        </a:lnSpc>
                      </a:pPr>
                      <a:endParaRPr lang="en-GB" sz="1000" dirty="0">
                        <a:latin typeface="+mj-lt"/>
                        <a:ea typeface="Segoe UI Emoji" panose="020B0502040204020203"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285668">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95000"/>
                        </a:lnSpc>
                        <a:spcBef>
                          <a:spcPts val="100"/>
                        </a:spcBef>
                        <a:spcAft>
                          <a:spcPts val="100"/>
                        </a:spcAft>
                      </a:pPr>
                      <a:r>
                        <a:rPr lang="en-GB" sz="1000" dirty="0">
                          <a:latin typeface="+mj-lt"/>
                          <a:ea typeface="Segoe UI Emoji" panose="020B0502040204020203" pitchFamily="34" charset="0"/>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95000"/>
                        </a:lnSpc>
                        <a:spcBef>
                          <a:spcPts val="0"/>
                        </a:spcBef>
                        <a:spcAft>
                          <a:spcPts val="0"/>
                        </a:spcAft>
                        <a:buClrTx/>
                        <a:buSzTx/>
                        <a:buFontTx/>
                        <a:buNone/>
                        <a:tabLst/>
                        <a:defRPr/>
                      </a:pPr>
                      <a:r>
                        <a:rPr lang="en-GB" sz="1000" b="0" i="0" u="none" strike="noStrike" kern="1200" dirty="0">
                          <a:solidFill>
                            <a:srgbClr val="000000"/>
                          </a:solidFill>
                          <a:effectLst/>
                          <a:latin typeface="+mj-lt"/>
                          <a:ea typeface="Segoe UI Emoji" panose="020B0502040204020203" pitchFamily="34" charset="0"/>
                        </a:rPr>
                        <a:t>We're supporting the #ImprovingTomorrowsHealth campaign – it's a chance for you to have your say on using NHS data for research: </a:t>
                      </a:r>
                      <a:r>
                        <a:rPr lang="en-GB" sz="1000" b="0" i="0" u="none" strike="noStrike" kern="1200" dirty="0">
                          <a:solidFill>
                            <a:srgbClr val="000000"/>
                          </a:solidFill>
                          <a:effectLst/>
                          <a:latin typeface="+mj-lt"/>
                          <a:ea typeface="Segoe UI Emoji" panose="020B0502040204020203" pitchFamily="34" charset="0"/>
                          <a:hlinkClick r:id="rId6"/>
                        </a:rPr>
                        <a:t>www.WessexSDE.nhs.uk</a:t>
                      </a:r>
                      <a:r>
                        <a:rPr lang="en-GB" sz="1000" b="0" i="0" u="none" strike="noStrike" kern="1200" dirty="0">
                          <a:solidFill>
                            <a:srgbClr val="000000"/>
                          </a:solidFill>
                          <a:effectLst/>
                          <a:latin typeface="+mj-lt"/>
                          <a:ea typeface="Segoe UI Emoji" panose="020B0502040204020203" pitchFamily="34" charset="0"/>
                        </a:rPr>
                        <a:t> led by @UHSFT </a:t>
                      </a:r>
                      <a:r>
                        <a:rPr lang="en-GB" sz="1000" dirty="0">
                          <a:latin typeface="+mj-lt"/>
                          <a:ea typeface="Segoe UI Emoji" panose="020B0502040204020203" pitchFamily="34" charset="0"/>
                        </a:rPr>
                        <a:t>🔬 🧪 🧫</a:t>
                      </a:r>
                      <a:r>
                        <a:rPr lang="en-GB" sz="1000" b="0" i="0" u="none" strike="noStrike" kern="1200" dirty="0">
                          <a:solidFill>
                            <a:srgbClr val="000000"/>
                          </a:solidFill>
                          <a:effectLst/>
                          <a:latin typeface="+mj-lt"/>
                          <a:ea typeface="Segoe UI Emoji" panose="020B0502040204020203" pitchFamily="34" charset="0"/>
                        </a:rPr>
                        <a:t> </a:t>
                      </a:r>
                      <a:r>
                        <a:rPr lang="en-GB" sz="1000" b="0" i="0" u="none" strike="noStrike" kern="1200" noProof="0" dirty="0">
                          <a:solidFill>
                            <a:srgbClr val="000000"/>
                          </a:solidFill>
                          <a:effectLst/>
                          <a:latin typeface="+mj-lt"/>
                          <a:ea typeface="Segoe UI Emoji" panose="020B0502040204020203" pitchFamily="34" charset="0"/>
                        </a:rPr>
                        <a:t>#datasaveslives #healthdata #WessexSDE</a:t>
                      </a:r>
                      <a:endParaRPr lang="en-GB" sz="1000" b="0" i="0" u="none" strike="noStrike" kern="1200" dirty="0">
                        <a:solidFill>
                          <a:srgbClr val="000000"/>
                        </a:solidFill>
                        <a:effectLst/>
                        <a:latin typeface="+mj-lt"/>
                        <a:ea typeface="Segoe UI Emoji" panose="020B0502040204020203" pitchFamily="34" charset="0"/>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bl>
          </a:graphicData>
        </a:graphic>
      </p:graphicFrame>
      <p:sp>
        <p:nvSpPr>
          <p:cNvPr id="5" name="Title 1">
            <a:extLst>
              <a:ext uri="{FF2B5EF4-FFF2-40B4-BE49-F238E27FC236}">
                <a16:creationId xmlns:a16="http://schemas.microsoft.com/office/drawing/2014/main" id="{5F2988B1-3312-7B2A-72AE-D69B086DCCA4}"/>
              </a:ext>
            </a:extLst>
          </p:cNvPr>
          <p:cNvSpPr txBox="1">
            <a:spLocks/>
          </p:cNvSpPr>
          <p:nvPr/>
        </p:nvSpPr>
        <p:spPr>
          <a:xfrm>
            <a:off x="2215229" y="2084305"/>
            <a:ext cx="4902902" cy="199914"/>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pic>
        <p:nvPicPr>
          <p:cNvPr id="9" name="Picture 8" descr="A blue and white card with blue people&#10;&#10;Description automatically generated">
            <a:hlinkClick r:id="rId5"/>
            <a:extLst>
              <a:ext uri="{FF2B5EF4-FFF2-40B4-BE49-F238E27FC236}">
                <a16:creationId xmlns:a16="http://schemas.microsoft.com/office/drawing/2014/main" id="{B7ED1B70-711C-D5E3-78E7-5F65DFEEB904}"/>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a:ext>
            </a:extLst>
          </a:blip>
          <a:stretch>
            <a:fillRect/>
          </a:stretch>
        </p:blipFill>
        <p:spPr>
          <a:xfrm>
            <a:off x="7248197" y="3043070"/>
            <a:ext cx="1584479" cy="1598137"/>
          </a:xfrm>
          <a:prstGeom prst="rect">
            <a:avLst/>
          </a:prstGeom>
        </p:spPr>
      </p:pic>
      <p:sp>
        <p:nvSpPr>
          <p:cNvPr id="10" name="Title 1">
            <a:extLst>
              <a:ext uri="{FF2B5EF4-FFF2-40B4-BE49-F238E27FC236}">
                <a16:creationId xmlns:a16="http://schemas.microsoft.com/office/drawing/2014/main" id="{6AFF5ED8-2BD5-88C9-192C-733A14C2C32B}"/>
              </a:ext>
            </a:extLst>
          </p:cNvPr>
          <p:cNvSpPr txBox="1">
            <a:spLocks/>
          </p:cNvSpPr>
          <p:nvPr/>
        </p:nvSpPr>
        <p:spPr>
          <a:xfrm>
            <a:off x="2215229" y="4246536"/>
            <a:ext cx="4902902" cy="199913"/>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pic>
        <p:nvPicPr>
          <p:cNvPr id="12" name="Picture 11" descr="A blue and white label with white text&#10;&#10;AI-generated content may be incorrect.">
            <a:hlinkClick r:id="rId3"/>
            <a:extLst>
              <a:ext uri="{FF2B5EF4-FFF2-40B4-BE49-F238E27FC236}">
                <a16:creationId xmlns:a16="http://schemas.microsoft.com/office/drawing/2014/main" id="{98DF8BBB-D92A-6F6A-4413-E46308A9154C}"/>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a:ext>
            </a:extLst>
          </a:blip>
          <a:stretch>
            <a:fillRect/>
          </a:stretch>
        </p:blipFill>
        <p:spPr>
          <a:xfrm>
            <a:off x="7248676" y="617169"/>
            <a:ext cx="1584000" cy="1584000"/>
          </a:xfrm>
          <a:prstGeom prst="rect">
            <a:avLst/>
          </a:prstGeom>
        </p:spPr>
      </p:pic>
    </p:spTree>
    <p:extLst>
      <p:ext uri="{BB962C8B-B14F-4D97-AF65-F5344CB8AC3E}">
        <p14:creationId xmlns:p14="http://schemas.microsoft.com/office/powerpoint/2010/main" val="3586408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03770-6B6E-83A1-5290-EACD6DA9B42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CBF794-A442-44F1-6D35-3A8145C9B817}"/>
              </a:ext>
            </a:extLst>
          </p:cNvPr>
          <p:cNvGraphicFramePr>
            <a:graphicFrameLocks/>
          </p:cNvGraphicFramePr>
          <p:nvPr>
            <p:extLst>
              <p:ext uri="{D42A27DB-BD31-4B8C-83A1-F6EECF244321}">
                <p14:modId xmlns:p14="http://schemas.microsoft.com/office/powerpoint/2010/main" val="4260176237"/>
              </p:ext>
            </p:extLst>
          </p:nvPr>
        </p:nvGraphicFramePr>
        <p:xfrm>
          <a:off x="252000" y="195749"/>
          <a:ext cx="8640000" cy="4747260"/>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269991">
                <a:tc>
                  <a:txBody>
                    <a:bodyPr/>
                    <a:lstStyle/>
                    <a:p>
                      <a:pPr algn="l">
                        <a:lnSpc>
                          <a:spcPct val="90000"/>
                        </a:lnSpc>
                      </a:pPr>
                      <a:r>
                        <a:rPr lang="en-GB" sz="1000" spc="-20" baseline="0" dirty="0">
                          <a:latin typeface="+mj-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j-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j-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j-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282881">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5000"/>
                        </a:lnSpc>
                        <a:spcBef>
                          <a:spcPts val="100"/>
                        </a:spcBef>
                        <a:spcAft>
                          <a:spcPts val="100"/>
                        </a:spcAft>
                      </a:pPr>
                      <a:r>
                        <a:rPr lang="en-GB" sz="1000" dirty="0">
                          <a:latin typeface="+mj-lt"/>
                        </a:rPr>
                        <a:t>Any time – </a:t>
                      </a:r>
                      <a:r>
                        <a:rPr lang="en-GB" sz="1000" b="1" dirty="0">
                          <a:latin typeface="+mj-lt"/>
                        </a:rPr>
                        <a:t>Take the quiz and have their say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5000"/>
                        </a:lnSpc>
                        <a:spcBef>
                          <a:spcPts val="100"/>
                        </a:spcBef>
                        <a:spcAft>
                          <a:spcPts val="100"/>
                        </a:spcAft>
                      </a:pPr>
                      <a:r>
                        <a:rPr lang="en-GB" sz="1000" dirty="0">
                          <a:latin typeface="+mj-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lvl="0" algn="l">
                        <a:lnSpc>
                          <a:spcPct val="85000"/>
                        </a:lnSpc>
                        <a:buNone/>
                      </a:pPr>
                      <a:r>
                        <a:rPr lang="en-GB" sz="1000" b="0" i="0" u="none" strike="noStrike" kern="1200" spc="-40" baseline="0" dirty="0">
                          <a:solidFill>
                            <a:srgbClr val="000000"/>
                          </a:solidFill>
                          <a:effectLst/>
                          <a:latin typeface="+mn-lt"/>
                        </a:rPr>
                        <a:t>How much do you know about how the NHS uses your data for research? </a:t>
                      </a:r>
                      <a:r>
                        <a:rPr lang="en-GB" sz="1000" spc="-40" baseline="0" dirty="0"/>
                        <a:t>🔬 🧪 🧫</a:t>
                      </a:r>
                      <a:endParaRPr lang="en-GB" sz="1000" b="0" i="0" u="none" strike="noStrike" kern="1200" spc="-40" baseline="0" dirty="0">
                        <a:solidFill>
                          <a:srgbClr val="000000"/>
                        </a:solidFill>
                        <a:effectLst/>
                        <a:latin typeface="+mn-lt"/>
                      </a:endParaRPr>
                    </a:p>
                    <a:p>
                      <a:pPr marL="0" lvl="0" algn="l">
                        <a:lnSpc>
                          <a:spcPct val="85000"/>
                        </a:lnSpc>
                        <a:buNone/>
                      </a:pPr>
                      <a:endParaRPr lang="en-GB" sz="1000" b="0" i="0" u="none" strike="noStrike" kern="1200" spc="-40" baseline="0" dirty="0">
                        <a:solidFill>
                          <a:srgbClr val="000000"/>
                        </a:solidFill>
                        <a:effectLst/>
                        <a:latin typeface="+mn-lt"/>
                      </a:endParaRPr>
                    </a:p>
                    <a:p>
                      <a:pPr>
                        <a:lnSpc>
                          <a:spcPct val="85000"/>
                        </a:lnSpc>
                      </a:pPr>
                      <a:r>
                        <a:rPr lang="en-GB" sz="1000" b="0" i="0" u="none" strike="noStrike" kern="1200" spc="-40" baseline="0" dirty="0">
                          <a:solidFill>
                            <a:srgbClr val="000000"/>
                          </a:solidFill>
                          <a:effectLst/>
                          <a:latin typeface="+mn-lt"/>
                          <a:ea typeface="+mn-ea"/>
                          <a:cs typeface="+mn-cs"/>
                        </a:rPr>
                        <a:t>All health and care research starts with an idea. Finding out if that idea works and making new discoveries all comes down to data.</a:t>
                      </a:r>
                    </a:p>
                    <a:p>
                      <a:pPr>
                        <a:lnSpc>
                          <a:spcPct val="85000"/>
                        </a:lnSpc>
                      </a:pPr>
                      <a:endParaRPr lang="en-GB" sz="1000" b="0" i="0" u="none" strike="noStrike" kern="1200" spc="-40" baseline="0" dirty="0">
                        <a:solidFill>
                          <a:srgbClr val="000000"/>
                        </a:solidFill>
                        <a:effectLst/>
                        <a:latin typeface="+mn-lt"/>
                        <a:ea typeface="+mn-ea"/>
                        <a:cs typeface="+mn-cs"/>
                      </a:endParaRPr>
                    </a:p>
                    <a:p>
                      <a:pPr marL="0" marR="0" lvl="0" indent="0" algn="l" defTabSz="685800" rtl="0" eaLnBrk="1" fontAlgn="auto" latinLnBrk="0" hangingPunct="1">
                        <a:lnSpc>
                          <a:spcPct val="85000"/>
                        </a:lnSpc>
                        <a:spcBef>
                          <a:spcPts val="0"/>
                        </a:spcBef>
                        <a:spcAft>
                          <a:spcPts val="0"/>
                        </a:spcAft>
                        <a:buClrTx/>
                        <a:buSzTx/>
                        <a:buFontTx/>
                        <a:buNone/>
                        <a:tabLst/>
                        <a:defRPr/>
                      </a:pPr>
                      <a:r>
                        <a:rPr lang="en-GB" sz="1000" b="0" i="0" u="none" strike="noStrike" kern="1200" spc="-40" baseline="0" dirty="0">
                          <a:solidFill>
                            <a:srgbClr val="000000"/>
                          </a:solidFill>
                          <a:effectLst/>
                          <a:latin typeface="+mn-lt"/>
                          <a:ea typeface="+mn-ea"/>
                          <a:cs typeface="+mn-cs"/>
                        </a:rPr>
                        <a:t>Using NHS data, the UK led the global fight against Covid-19. Now the NHS wants to use it to address long-term issues like cancer, dementia, and mental health here in Wessex. </a:t>
                      </a:r>
                      <a:r>
                        <a:rPr lang="en-GB" sz="1000" b="0" spc="-40" baseline="0" dirty="0"/>
                        <a:t>💊💉</a:t>
                      </a:r>
                      <a:r>
                        <a:rPr lang="en-GB" sz="1000" spc="-40" baseline="0" dirty="0"/>
                        <a:t>🧬</a:t>
                      </a:r>
                      <a:endParaRPr lang="en-GB" sz="1000" b="0" i="0" u="none" strike="noStrike" kern="1200" spc="-40" baseline="0" dirty="0">
                        <a:solidFill>
                          <a:srgbClr val="000000"/>
                        </a:solidFill>
                        <a:effectLst/>
                        <a:latin typeface="+mn-lt"/>
                        <a:ea typeface="+mn-ea"/>
                        <a:cs typeface="+mn-cs"/>
                      </a:endParaRPr>
                    </a:p>
                    <a:p>
                      <a:pPr marL="0" lvl="0" algn="l">
                        <a:lnSpc>
                          <a:spcPct val="85000"/>
                        </a:lnSpc>
                        <a:buNone/>
                      </a:pPr>
                      <a:endParaRPr lang="en-GB" sz="1000" b="0" i="0" u="none" strike="noStrike" kern="1200" spc="-40" baseline="0" dirty="0">
                        <a:solidFill>
                          <a:srgbClr val="000000"/>
                        </a:solidFill>
                        <a:effectLst/>
                        <a:latin typeface="+mn-lt"/>
                        <a:ea typeface="+mn-ea"/>
                        <a:cs typeface="+mn-cs"/>
                      </a:endParaRPr>
                    </a:p>
                    <a:p>
                      <a:pPr marL="0" marR="0" lvl="0" indent="0" algn="l" defTabSz="685800" rtl="0" eaLnBrk="1" fontAlgn="auto" latinLnBrk="0" hangingPunct="1">
                        <a:lnSpc>
                          <a:spcPct val="85000"/>
                        </a:lnSpc>
                        <a:spcBef>
                          <a:spcPts val="0"/>
                        </a:spcBef>
                        <a:spcAft>
                          <a:spcPts val="0"/>
                        </a:spcAft>
                        <a:buClrTx/>
                        <a:buSzTx/>
                        <a:buFontTx/>
                        <a:buNone/>
                        <a:tabLst/>
                        <a:defRPr/>
                      </a:pPr>
                      <a:r>
                        <a:rPr lang="en-GB" sz="1000" b="0" i="0" u="none" strike="noStrike" kern="1200" spc="-40" baseline="0" dirty="0">
                          <a:solidFill>
                            <a:srgbClr val="000000"/>
                          </a:solidFill>
                          <a:effectLst/>
                          <a:latin typeface="+mn-lt"/>
                          <a:ea typeface="+mn-ea"/>
                          <a:cs typeface="+mn-cs"/>
                        </a:rPr>
                        <a:t>Take the #ImprovingTomorrowsHealth quiz and find out more: </a:t>
                      </a:r>
                      <a:r>
                        <a:rPr lang="en-GB" sz="1000" b="0" spc="-40" baseline="0" dirty="0">
                          <a:hlinkClick r:id="rId2"/>
                        </a:rPr>
                        <a:t>wsde.typeform.com/WessexSDE</a:t>
                      </a:r>
                      <a:endParaRPr lang="en-GB" sz="1000" b="0" spc="-40" baseline="0" dirty="0"/>
                    </a:p>
                    <a:p>
                      <a:pPr marL="0" marR="0" lvl="0" indent="0" algn="l" defTabSz="685800" rtl="0" eaLnBrk="1" fontAlgn="auto" latinLnBrk="0" hangingPunct="1">
                        <a:lnSpc>
                          <a:spcPct val="85000"/>
                        </a:lnSpc>
                        <a:spcBef>
                          <a:spcPts val="0"/>
                        </a:spcBef>
                        <a:spcAft>
                          <a:spcPts val="0"/>
                        </a:spcAft>
                        <a:buClrTx/>
                        <a:buSzTx/>
                        <a:buFontTx/>
                        <a:buNone/>
                        <a:tabLst/>
                        <a:defRPr/>
                      </a:pPr>
                      <a:endParaRPr lang="en-GB" sz="1000" b="0" i="0" u="none" strike="noStrike" kern="1200" spc="-40" baseline="0" dirty="0">
                        <a:solidFill>
                          <a:srgbClr val="000000"/>
                        </a:solidFill>
                        <a:effectLst/>
                        <a:latin typeface="+mn-lt"/>
                        <a:ea typeface="+mn-ea"/>
                        <a:cs typeface="+mn-cs"/>
                      </a:endParaRPr>
                    </a:p>
                    <a:p>
                      <a:pPr marL="0" lvl="0" algn="l">
                        <a:lnSpc>
                          <a:spcPct val="85000"/>
                        </a:lnSpc>
                        <a:buNone/>
                      </a:pPr>
                      <a:r>
                        <a:rPr lang="en-GB" sz="1000" b="0" i="0" u="none" strike="noStrike" kern="1200" spc="-40" baseline="0" noProof="0" dirty="0">
                          <a:solidFill>
                            <a:srgbClr val="000000"/>
                          </a:solidFill>
                          <a:effectLst/>
                          <a:latin typeface="+mn-lt"/>
                          <a:ea typeface="+mn-ea"/>
                          <a:cs typeface="+mn-cs"/>
                        </a:rPr>
                        <a:t>#datasaveslives #healthdata #WessexSDE</a:t>
                      </a:r>
                      <a:endParaRPr lang="en-GB" sz="1000" b="0" i="0" u="none" strike="noStrike" kern="1200" spc="-40" baseline="0" dirty="0">
                        <a:solidFill>
                          <a:srgbClr val="000000"/>
                        </a:solidFill>
                        <a:effectLst/>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200" dirty="0">
                        <a:latin typeface="+mn-lt"/>
                      </a:endParaRPr>
                    </a:p>
                    <a:p>
                      <a:pPr>
                        <a:lnSpc>
                          <a:spcPct val="90000"/>
                        </a:lnSpc>
                      </a:pPr>
                      <a:r>
                        <a:rPr lang="en-GB" sz="1000" dirty="0">
                          <a:latin typeface="+mn-lt"/>
                          <a:hlinkClick r:id="rId3"/>
                        </a:rPr>
                        <a:t>Download JPG</a:t>
                      </a:r>
                      <a:endParaRPr lang="en-GB" sz="1000" dirty="0">
                        <a:latin typeface="+mn-lt"/>
                      </a:endParaRPr>
                    </a:p>
                    <a:p>
                      <a:pPr>
                        <a:lnSpc>
                          <a:spcPct val="85000"/>
                        </a:lnSpc>
                      </a:pPr>
                      <a:endParaRPr lang="en-GB" sz="100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2641743"/>
                  </a:ext>
                </a:extLst>
              </a:tr>
              <a:tr h="545607">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5000"/>
                        </a:lnSpc>
                        <a:spcBef>
                          <a:spcPts val="100"/>
                        </a:spcBef>
                        <a:spcAft>
                          <a:spcPts val="100"/>
                        </a:spcAft>
                      </a:pPr>
                      <a:r>
                        <a:rPr lang="en-GB" sz="1000" dirty="0">
                          <a:latin typeface="+mj-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85000"/>
                        </a:lnSpc>
                        <a:spcBef>
                          <a:spcPts val="0"/>
                        </a:spcBef>
                        <a:spcAft>
                          <a:spcPts val="0"/>
                        </a:spcAft>
                        <a:buClrTx/>
                        <a:buSzTx/>
                        <a:buFontTx/>
                        <a:buNone/>
                        <a:tabLst/>
                        <a:defRPr/>
                      </a:pPr>
                      <a:r>
                        <a:rPr lang="en-GB" sz="1000" b="0" i="0" u="none" strike="noStrike" kern="1200" spc="-40" baseline="0" dirty="0">
                          <a:solidFill>
                            <a:srgbClr val="000000"/>
                          </a:solidFill>
                          <a:effectLst/>
                          <a:latin typeface="+mn-lt"/>
                        </a:rPr>
                        <a:t>How much do you know about how the NHS uses your data for research? </a:t>
                      </a:r>
                      <a:r>
                        <a:rPr lang="en-GB" sz="1000" spc="-40" baseline="0" dirty="0"/>
                        <a:t>🔬 🧪 🧫</a:t>
                      </a:r>
                      <a:endParaRPr lang="en-GB" sz="1000" b="0" i="0" u="none" strike="noStrike" kern="1200" spc="-40" baseline="0" dirty="0">
                        <a:solidFill>
                          <a:srgbClr val="000000"/>
                        </a:solidFill>
                        <a:effectLst/>
                        <a:latin typeface="+mn-lt"/>
                      </a:endParaRPr>
                    </a:p>
                    <a:p>
                      <a:pPr marL="0" marR="0" lvl="0" indent="0" algn="l" defTabSz="685800" rtl="0" eaLnBrk="1" fontAlgn="auto" latinLnBrk="0" hangingPunct="1">
                        <a:lnSpc>
                          <a:spcPct val="85000"/>
                        </a:lnSpc>
                        <a:spcBef>
                          <a:spcPts val="0"/>
                        </a:spcBef>
                        <a:spcAft>
                          <a:spcPts val="0"/>
                        </a:spcAft>
                        <a:buClrTx/>
                        <a:buSzTx/>
                        <a:buFontTx/>
                        <a:buNone/>
                        <a:tabLst/>
                        <a:defRPr/>
                      </a:pPr>
                      <a:r>
                        <a:rPr lang="en-GB" sz="1000" b="0" i="0" u="none" strike="noStrike" kern="1200" spc="-40" baseline="0" dirty="0">
                          <a:solidFill>
                            <a:srgbClr val="000000"/>
                          </a:solidFill>
                          <a:effectLst/>
                          <a:latin typeface="+mn-lt"/>
                        </a:rPr>
                        <a:t>Take the Improving Tomorrow's Health quiz and find out: </a:t>
                      </a:r>
                      <a:r>
                        <a:rPr lang="en-GB" sz="1000" b="0" spc="-40" baseline="0" dirty="0">
                          <a:hlinkClick r:id="rId2"/>
                        </a:rPr>
                        <a:t>wsde.typeform.com/WessexSDE</a:t>
                      </a:r>
                      <a:endParaRPr lang="en-GB" sz="1000" b="0" spc="-40" baseline="0" dirty="0"/>
                    </a:p>
                    <a:p>
                      <a:pPr marL="0" lvl="0" algn="l">
                        <a:lnSpc>
                          <a:spcPct val="85000"/>
                        </a:lnSpc>
                        <a:buNone/>
                      </a:pPr>
                      <a:endParaRPr lang="en-GB" sz="1000" b="0" i="0" u="none" strike="noStrike" kern="1200" spc="-40" baseline="0" noProof="0" dirty="0">
                        <a:solidFill>
                          <a:srgbClr val="000000"/>
                        </a:solidFill>
                        <a:effectLst/>
                        <a:latin typeface="+mn-lt"/>
                      </a:endParaRPr>
                    </a:p>
                    <a:p>
                      <a:pPr marL="0" lvl="0" algn="l">
                        <a:lnSpc>
                          <a:spcPct val="85000"/>
                        </a:lnSpc>
                        <a:buNone/>
                      </a:pPr>
                      <a:r>
                        <a:rPr lang="en-GB" sz="1000" b="0" i="0" u="none" strike="noStrike" kern="1200" spc="-40" baseline="0" noProof="0" dirty="0">
                          <a:solidFill>
                            <a:srgbClr val="000000"/>
                          </a:solidFill>
                          <a:effectLst/>
                          <a:latin typeface="+mn-lt"/>
                        </a:rPr>
                        <a:t>#ImprovingTomorrowsHealth #datasaveslives #healthdata #WessexSDE</a:t>
                      </a:r>
                      <a:endParaRPr lang="en-GB" sz="1000" spc="-40" baseline="0" dirty="0"/>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en-GB" sz="1050">
                        <a:latin typeface="+mj-lt"/>
                      </a:endParaRPr>
                    </a:p>
                  </a:txBody>
                  <a:tcPr/>
                </a:tc>
                <a:extLst>
                  <a:ext uri="{0D108BD9-81ED-4DB2-BD59-A6C34878D82A}">
                    <a16:rowId xmlns:a16="http://schemas.microsoft.com/office/drawing/2014/main" val="407163832"/>
                  </a:ext>
                </a:extLst>
              </a:tr>
              <a:tr h="110932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5000"/>
                        </a:lnSpc>
                        <a:spcBef>
                          <a:spcPts val="100"/>
                        </a:spcBef>
                        <a:spcAft>
                          <a:spcPts val="100"/>
                        </a:spcAft>
                      </a:pPr>
                      <a:r>
                        <a:rPr lang="en-GB" sz="1000" dirty="0">
                          <a:latin typeface="+mj-lt"/>
                        </a:rPr>
                        <a:t>Any time – </a:t>
                      </a:r>
                      <a:r>
                        <a:rPr lang="en-GB" sz="1000" b="1" dirty="0">
                          <a:latin typeface="+mj-lt"/>
                        </a:rPr>
                        <a:t>Visit the website</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5000"/>
                        </a:lnSpc>
                        <a:spcBef>
                          <a:spcPts val="100"/>
                        </a:spcBef>
                        <a:spcAft>
                          <a:spcPts val="100"/>
                        </a:spcAft>
                      </a:pPr>
                      <a:r>
                        <a:rPr lang="en-GB" sz="1000" dirty="0">
                          <a:latin typeface="+mj-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base" latinLnBrk="0" hangingPunct="1">
                        <a:lnSpc>
                          <a:spcPct val="85000"/>
                        </a:lnSpc>
                        <a:spcBef>
                          <a:spcPts val="0"/>
                        </a:spcBef>
                        <a:spcAft>
                          <a:spcPts val="0"/>
                        </a:spcAft>
                        <a:buClrTx/>
                        <a:buSzTx/>
                        <a:buFontTx/>
                        <a:buNone/>
                        <a:tabLst/>
                        <a:defRPr/>
                      </a:pPr>
                      <a:r>
                        <a:rPr lang="en-GB" sz="1000" b="0" i="0" u="none" strike="noStrike" kern="1200" spc="-40" baseline="0" dirty="0">
                          <a:solidFill>
                            <a:srgbClr val="000000"/>
                          </a:solidFill>
                          <a:effectLst/>
                          <a:latin typeface="+mn-lt"/>
                          <a:ea typeface="+mn-ea"/>
                          <a:cs typeface="+mn-cs"/>
                        </a:rPr>
                        <a:t>Have you had your say about how we use NHS data for research? </a:t>
                      </a:r>
                      <a:r>
                        <a:rPr lang="en-US" sz="1000" b="0" i="0" u="none" strike="noStrike" kern="1200" spc="-40" baseline="0" dirty="0">
                          <a:solidFill>
                            <a:srgbClr val="000000"/>
                          </a:solidFill>
                          <a:effectLst/>
                          <a:latin typeface="+mn-lt"/>
                          <a:ea typeface="+mn-ea"/>
                          <a:cs typeface="+mn-cs"/>
                        </a:rPr>
                        <a:t>​</a:t>
                      </a:r>
                      <a:r>
                        <a:rPr lang="en-GB" sz="1000" spc="-40" baseline="0" dirty="0"/>
                        <a:t>🔬 🧪 🧫</a:t>
                      </a:r>
                      <a:endParaRPr lang="en-GB" sz="1000" b="0" i="0" u="none" strike="noStrike" kern="1200" spc="-40" baseline="0" dirty="0">
                        <a:solidFill>
                          <a:srgbClr val="000000"/>
                        </a:solidFill>
                        <a:effectLst/>
                        <a:latin typeface="+mn-lt"/>
                      </a:endParaRPr>
                    </a:p>
                    <a:p>
                      <a:pPr rtl="0" fontAlgn="base">
                        <a:lnSpc>
                          <a:spcPct val="85000"/>
                        </a:lnSpc>
                      </a:pPr>
                      <a:endParaRPr lang="en-US" sz="1000" b="0" i="0" u="none" strike="noStrike" kern="1200" spc="-40" baseline="0" dirty="0">
                        <a:solidFill>
                          <a:srgbClr val="000000"/>
                        </a:solidFill>
                        <a:effectLst/>
                        <a:latin typeface="+mn-lt"/>
                        <a:ea typeface="+mn-ea"/>
                        <a:cs typeface="+mn-cs"/>
                      </a:endParaRPr>
                    </a:p>
                    <a:p>
                      <a:pPr rtl="0" fontAlgn="base">
                        <a:lnSpc>
                          <a:spcPct val="85000"/>
                        </a:lnSpc>
                      </a:pPr>
                      <a:r>
                        <a:rPr lang="en-GB" sz="1000" spc="-40" baseline="0" dirty="0"/>
                        <a:t>What matters most to you about how your data is used? What kind of research projects should be the priority? 🤔</a:t>
                      </a:r>
                    </a:p>
                    <a:p>
                      <a:pPr rtl="0" fontAlgn="base">
                        <a:lnSpc>
                          <a:spcPct val="85000"/>
                        </a:lnSpc>
                      </a:pPr>
                      <a:endParaRPr lang="en-US" sz="1000" b="0" i="0" u="none" strike="noStrike" kern="1200" spc="-40" baseline="0" dirty="0">
                        <a:solidFill>
                          <a:srgbClr val="000000"/>
                        </a:solidFill>
                        <a:effectLst/>
                        <a:latin typeface="+mn-lt"/>
                        <a:ea typeface="+mn-ea"/>
                        <a:cs typeface="+mn-cs"/>
                      </a:endParaRPr>
                    </a:p>
                    <a:p>
                      <a:pPr rtl="0" fontAlgn="base">
                        <a:lnSpc>
                          <a:spcPct val="85000"/>
                        </a:lnSpc>
                      </a:pPr>
                      <a:r>
                        <a:rPr lang="en-GB" sz="1000" b="0" i="0" u="none" strike="noStrike" kern="1200" spc="-40" baseline="0" dirty="0">
                          <a:solidFill>
                            <a:srgbClr val="000000"/>
                          </a:solidFill>
                          <a:effectLst/>
                          <a:latin typeface="+mn-lt"/>
                          <a:ea typeface="+mn-ea"/>
                          <a:cs typeface="+mn-cs"/>
                        </a:rPr>
                        <a:t>Join the conversation now and help improve tomorrow’s health today: </a:t>
                      </a:r>
                      <a:r>
                        <a:rPr lang="en-GB" sz="1000" b="0" i="0" u="none" strike="noStrike" kern="1200" dirty="0">
                          <a:solidFill>
                            <a:srgbClr val="000000"/>
                          </a:solidFill>
                          <a:effectLst/>
                          <a:latin typeface="+mn-lt"/>
                          <a:ea typeface="Segoe UI Emoji" panose="020B0502040204020203" pitchFamily="34" charset="0"/>
                          <a:cs typeface="+mn-cs"/>
                          <a:hlinkClick r:id="rId4"/>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r>
                        <a:rPr lang="en-GB" sz="1000" b="0" i="0" u="none" strike="noStrike" kern="1200" spc="-40" baseline="0" dirty="0">
                          <a:solidFill>
                            <a:srgbClr val="000000"/>
                          </a:solidFill>
                          <a:effectLst/>
                          <a:latin typeface="+mn-lt"/>
                        </a:rPr>
                        <a:t>led by @UHSFT</a:t>
                      </a:r>
                    </a:p>
                    <a:p>
                      <a:pPr rtl="0" fontAlgn="base">
                        <a:lnSpc>
                          <a:spcPct val="85000"/>
                        </a:lnSpc>
                      </a:pPr>
                      <a:r>
                        <a:rPr lang="en-GB" sz="1000" b="0" i="0" u="none" strike="noStrike" kern="1200" spc="-40" baseline="0" noProof="0" dirty="0">
                          <a:solidFill>
                            <a:srgbClr val="000000"/>
                          </a:solidFill>
                          <a:effectLst/>
                          <a:latin typeface="+mn-lt"/>
                        </a:rPr>
                        <a:t>#ImprovingTomorrowsHealth #datasaveslives #healthdata #WessexSDE</a:t>
                      </a:r>
                    </a:p>
                    <a:p>
                      <a:pPr>
                        <a:lnSpc>
                          <a:spcPct val="85000"/>
                        </a:lnSpc>
                      </a:pPr>
                      <a:endParaRPr lang="en-GB" sz="1000" spc="-40" baseline="0" dirty="0">
                        <a:latin typeface="+mj-lt"/>
                      </a:endParaRPr>
                    </a:p>
                    <a:p>
                      <a:pPr>
                        <a:lnSpc>
                          <a:spcPct val="85000"/>
                        </a:lnSpc>
                      </a:pPr>
                      <a:endParaRPr lang="en-GB" sz="1000" spc="-40" baseline="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200" dirty="0">
                        <a:latin typeface="+mn-lt"/>
                      </a:endParaRPr>
                    </a:p>
                    <a:p>
                      <a:pPr>
                        <a:lnSpc>
                          <a:spcPct val="90000"/>
                        </a:lnSpc>
                      </a:pPr>
                      <a:r>
                        <a:rPr lang="en-GB" sz="1000" dirty="0">
                          <a:latin typeface="+mn-lt"/>
                          <a:hlinkClick r:id="rId5"/>
                        </a:rPr>
                        <a:t>Download JPG</a:t>
                      </a:r>
                      <a:endParaRPr lang="en-GB" sz="1000" dirty="0">
                        <a:latin typeface="+mn-lt"/>
                      </a:endParaRPr>
                    </a:p>
                    <a:p>
                      <a:pPr>
                        <a:lnSpc>
                          <a:spcPct val="85000"/>
                        </a:lnSpc>
                      </a:pPr>
                      <a:endParaRPr lang="en-GB" sz="100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641229">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85000"/>
                        </a:lnSpc>
                        <a:spcBef>
                          <a:spcPts val="100"/>
                        </a:spcBef>
                        <a:spcAft>
                          <a:spcPts val="100"/>
                        </a:spcAft>
                      </a:pPr>
                      <a:r>
                        <a:rPr lang="en-GB" sz="1000" dirty="0">
                          <a:latin typeface="+mj-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base" latinLnBrk="0" hangingPunct="1">
                        <a:lnSpc>
                          <a:spcPct val="85000"/>
                        </a:lnSpc>
                        <a:spcBef>
                          <a:spcPts val="0"/>
                        </a:spcBef>
                        <a:spcAft>
                          <a:spcPts val="0"/>
                        </a:spcAft>
                        <a:buClrTx/>
                        <a:buSzTx/>
                        <a:buFontTx/>
                        <a:buNone/>
                        <a:tabLst/>
                        <a:defRPr/>
                      </a:pPr>
                      <a:r>
                        <a:rPr lang="en-GB" sz="1000" b="0" i="0" u="none" strike="noStrike" kern="1200" spc="-40" baseline="0" dirty="0">
                          <a:solidFill>
                            <a:srgbClr val="000000"/>
                          </a:solidFill>
                          <a:effectLst/>
                          <a:latin typeface="+mn-lt"/>
                          <a:ea typeface="+mn-ea"/>
                          <a:cs typeface="+mn-cs"/>
                        </a:rPr>
                        <a:t>Have you had your say about how we use NHS data for research? </a:t>
                      </a:r>
                      <a:r>
                        <a:rPr lang="en-US" sz="1000" b="0" i="0" u="none" strike="noStrike" kern="1200" spc="-40" baseline="0" dirty="0">
                          <a:solidFill>
                            <a:srgbClr val="000000"/>
                          </a:solidFill>
                          <a:effectLst/>
                          <a:latin typeface="+mn-lt"/>
                          <a:ea typeface="+mn-ea"/>
                          <a:cs typeface="+mn-cs"/>
                        </a:rPr>
                        <a:t>​</a:t>
                      </a:r>
                      <a:r>
                        <a:rPr lang="en-GB" sz="1000" spc="-40" baseline="0" dirty="0"/>
                        <a:t>🔬 🧪 🧫</a:t>
                      </a:r>
                    </a:p>
                    <a:p>
                      <a:pPr marL="0" marR="0" lvl="0" indent="0" algn="l" defTabSz="685800" rtl="0" eaLnBrk="1" fontAlgn="base" latinLnBrk="0" hangingPunct="1">
                        <a:lnSpc>
                          <a:spcPct val="85000"/>
                        </a:lnSpc>
                        <a:spcBef>
                          <a:spcPts val="0"/>
                        </a:spcBef>
                        <a:spcAft>
                          <a:spcPts val="0"/>
                        </a:spcAft>
                        <a:buClrTx/>
                        <a:buSzTx/>
                        <a:buFontTx/>
                        <a:buNone/>
                        <a:tabLst/>
                        <a:defRPr/>
                      </a:pPr>
                      <a:endParaRPr lang="en-GB" sz="1000" b="0" i="0" u="none" strike="noStrike" kern="1200" spc="-40" baseline="0" dirty="0">
                        <a:solidFill>
                          <a:srgbClr val="000000"/>
                        </a:solidFill>
                        <a:effectLst/>
                        <a:latin typeface="+mn-lt"/>
                      </a:endParaRPr>
                    </a:p>
                    <a:p>
                      <a:pPr rtl="0" fontAlgn="base">
                        <a:lnSpc>
                          <a:spcPct val="85000"/>
                        </a:lnSpc>
                      </a:pPr>
                      <a:r>
                        <a:rPr lang="en-GB" sz="1000" b="0" i="0" u="none" strike="noStrike" kern="1200" spc="-40" baseline="0" dirty="0">
                          <a:solidFill>
                            <a:srgbClr val="000000"/>
                          </a:solidFill>
                          <a:effectLst/>
                          <a:latin typeface="+mn-lt"/>
                          <a:ea typeface="+mn-ea"/>
                          <a:cs typeface="+mn-cs"/>
                        </a:rPr>
                        <a:t>Join the conversation now and help improve tomorrow’s health today: </a:t>
                      </a:r>
                      <a:r>
                        <a:rPr lang="en-GB" sz="1000" b="0" i="0" u="none" strike="noStrike" kern="1200" dirty="0">
                          <a:solidFill>
                            <a:srgbClr val="000000"/>
                          </a:solidFill>
                          <a:effectLst/>
                          <a:latin typeface="+mn-lt"/>
                          <a:ea typeface="Segoe UI Emoji" panose="020B0502040204020203" pitchFamily="34" charset="0"/>
                          <a:cs typeface="+mn-cs"/>
                          <a:hlinkClick r:id="rId4"/>
                        </a:rPr>
                        <a:t>WessexSDE.nhs.uk/have-your-say</a:t>
                      </a:r>
                      <a:r>
                        <a:rPr lang="en-GB" sz="1000" b="0" i="0" u="none" strike="noStrike" kern="1200" dirty="0">
                          <a:solidFill>
                            <a:srgbClr val="000000"/>
                          </a:solidFill>
                          <a:effectLst/>
                          <a:latin typeface="+mn-lt"/>
                          <a:ea typeface="Segoe UI Emoji" panose="020B0502040204020203" pitchFamily="34" charset="0"/>
                          <a:cs typeface="+mn-cs"/>
                        </a:rPr>
                        <a:t> </a:t>
                      </a:r>
                      <a:r>
                        <a:rPr lang="en-GB" sz="1000" b="0" i="0" u="none" strike="noStrike" kern="1200" spc="-40" baseline="0" dirty="0">
                          <a:solidFill>
                            <a:srgbClr val="000000"/>
                          </a:solidFill>
                          <a:effectLst/>
                          <a:latin typeface="+mn-lt"/>
                        </a:rPr>
                        <a:t>led by @UHSFT</a:t>
                      </a:r>
                    </a:p>
                    <a:p>
                      <a:pPr marL="0" marR="0" lvl="0" indent="0" algn="l" defTabSz="685800" rtl="0" eaLnBrk="1" fontAlgn="base" latinLnBrk="0" hangingPunct="1">
                        <a:lnSpc>
                          <a:spcPct val="85000"/>
                        </a:lnSpc>
                        <a:spcBef>
                          <a:spcPts val="0"/>
                        </a:spcBef>
                        <a:spcAft>
                          <a:spcPts val="0"/>
                        </a:spcAft>
                        <a:buClrTx/>
                        <a:buSzTx/>
                        <a:buFontTx/>
                        <a:buNone/>
                        <a:tabLst/>
                        <a:defRPr/>
                      </a:pPr>
                      <a:r>
                        <a:rPr lang="en-GB" sz="1000" b="0" i="0" u="none" strike="noStrike" kern="1200" spc="-40" baseline="0" noProof="0" dirty="0">
                          <a:solidFill>
                            <a:srgbClr val="000000"/>
                          </a:solidFill>
                          <a:effectLst/>
                          <a:latin typeface="+mn-lt"/>
                        </a:rPr>
                        <a:t>#ImprovingTomorrowsHealth #datasaveslives #healthdata #WessexSDE</a:t>
                      </a:r>
                      <a:endParaRPr lang="en-GB" sz="1000" spc="-40" baseline="0" dirty="0"/>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bl>
          </a:graphicData>
        </a:graphic>
      </p:graphicFrame>
      <p:sp>
        <p:nvSpPr>
          <p:cNvPr id="10" name="Title 1">
            <a:extLst>
              <a:ext uri="{FF2B5EF4-FFF2-40B4-BE49-F238E27FC236}">
                <a16:creationId xmlns:a16="http://schemas.microsoft.com/office/drawing/2014/main" id="{A02AC6F4-82A9-C318-8905-98B2099197B9}"/>
              </a:ext>
            </a:extLst>
          </p:cNvPr>
          <p:cNvSpPr txBox="1">
            <a:spLocks/>
          </p:cNvSpPr>
          <p:nvPr/>
        </p:nvSpPr>
        <p:spPr>
          <a:xfrm>
            <a:off x="2230994" y="3938716"/>
            <a:ext cx="4902902" cy="217079"/>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pic>
        <p:nvPicPr>
          <p:cNvPr id="6" name="Picture 5">
            <a:hlinkClick r:id="rId3"/>
            <a:extLst>
              <a:ext uri="{FF2B5EF4-FFF2-40B4-BE49-F238E27FC236}">
                <a16:creationId xmlns:a16="http://schemas.microsoft.com/office/drawing/2014/main" id="{997529BA-C486-5EFE-D8BB-BECD281EA08B}"/>
              </a:ext>
            </a:extLst>
          </p:cNvPr>
          <p:cNvPicPr>
            <a:picLocks noGrp="1" noRot="1" noChangeAspect="1" noMove="1" noResize="1" noEditPoints="1" noAdjustHandles="1" noChangeArrowheads="1" noChangeShapeType="1" noCrop="1"/>
          </p:cNvPicPr>
          <p:nvPr/>
        </p:nvPicPr>
        <p:blipFill rotWithShape="1">
          <a:blip r:embed="rId6"/>
          <a:srcRect l="350" r="350"/>
          <a:stretch/>
        </p:blipFill>
        <p:spPr>
          <a:xfrm>
            <a:off x="7259788" y="614527"/>
            <a:ext cx="1584000" cy="1584000"/>
          </a:xfrm>
          <a:prstGeom prst="rect">
            <a:avLst/>
          </a:prstGeom>
        </p:spPr>
      </p:pic>
      <p:pic>
        <p:nvPicPr>
          <p:cNvPr id="9" name="Picture 8" descr="A blue and white logo&#10;&#10;AI-generated content may be incorrect.">
            <a:hlinkClick r:id="rId5"/>
            <a:extLst>
              <a:ext uri="{FF2B5EF4-FFF2-40B4-BE49-F238E27FC236}">
                <a16:creationId xmlns:a16="http://schemas.microsoft.com/office/drawing/2014/main" id="{787417CE-1285-D053-A0F6-4FA81C9E08C9}"/>
              </a:ext>
            </a:extLst>
          </p:cNvPr>
          <p:cNvPicPr>
            <a:picLocks noGrp="1" noRot="1" noChangeAspect="1" noMove="1" noResize="1" noEditPoints="1" noAdjustHandles="1" noChangeArrowheads="1" noChangeShapeType="1" noCrop="1"/>
          </p:cNvPicPr>
          <p:nvPr/>
        </p:nvPicPr>
        <p:blipFill>
          <a:blip r:embed="rId7"/>
          <a:stretch>
            <a:fillRect/>
          </a:stretch>
        </p:blipFill>
        <p:spPr>
          <a:xfrm>
            <a:off x="7259788" y="2869223"/>
            <a:ext cx="1584000" cy="1584000"/>
          </a:xfrm>
          <a:prstGeom prst="rect">
            <a:avLst/>
          </a:prstGeom>
        </p:spPr>
      </p:pic>
    </p:spTree>
    <p:extLst>
      <p:ext uri="{BB962C8B-B14F-4D97-AF65-F5344CB8AC3E}">
        <p14:creationId xmlns:p14="http://schemas.microsoft.com/office/powerpoint/2010/main" val="1653709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CC65F-3FE9-A7DD-C565-6A71CE4D896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0EA318A-C05F-95E9-4358-EE0A28C1C978}"/>
              </a:ext>
            </a:extLst>
          </p:cNvPr>
          <p:cNvGraphicFramePr>
            <a:graphicFrameLocks/>
          </p:cNvGraphicFramePr>
          <p:nvPr>
            <p:extLst>
              <p:ext uri="{D42A27DB-BD31-4B8C-83A1-F6EECF244321}">
                <p14:modId xmlns:p14="http://schemas.microsoft.com/office/powerpoint/2010/main" val="468321414"/>
              </p:ext>
            </p:extLst>
          </p:nvPr>
        </p:nvGraphicFramePr>
        <p:xfrm>
          <a:off x="252000" y="195749"/>
          <a:ext cx="8640000" cy="4693920"/>
        </p:xfrm>
        <a:graphic>
          <a:graphicData uri="http://schemas.openxmlformats.org/drawingml/2006/table">
            <a:tbl>
              <a:tblPr firstRow="1" bandRow="1">
                <a:tableStyleId>{5C22544A-7EE6-4342-B048-85BDC9FD1C3A}</a:tableStyleId>
              </a:tblPr>
              <a:tblGrid>
                <a:gridCol w="985593">
                  <a:extLst>
                    <a:ext uri="{9D8B030D-6E8A-4147-A177-3AD203B41FA5}">
                      <a16:colId xmlns:a16="http://schemas.microsoft.com/office/drawing/2014/main" val="2508954112"/>
                    </a:ext>
                  </a:extLst>
                </a:gridCol>
                <a:gridCol w="898635">
                  <a:extLst>
                    <a:ext uri="{9D8B030D-6E8A-4147-A177-3AD203B41FA5}">
                      <a16:colId xmlns:a16="http://schemas.microsoft.com/office/drawing/2014/main" val="3039705530"/>
                    </a:ext>
                  </a:extLst>
                </a:gridCol>
                <a:gridCol w="5060731">
                  <a:extLst>
                    <a:ext uri="{9D8B030D-6E8A-4147-A177-3AD203B41FA5}">
                      <a16:colId xmlns:a16="http://schemas.microsoft.com/office/drawing/2014/main" val="3194202728"/>
                    </a:ext>
                  </a:extLst>
                </a:gridCol>
                <a:gridCol w="1695041">
                  <a:extLst>
                    <a:ext uri="{9D8B030D-6E8A-4147-A177-3AD203B41FA5}">
                      <a16:colId xmlns:a16="http://schemas.microsoft.com/office/drawing/2014/main" val="436312863"/>
                    </a:ext>
                  </a:extLst>
                </a:gridCol>
              </a:tblGrid>
              <a:tr h="269991">
                <a:tc>
                  <a:txBody>
                    <a:bodyPr/>
                    <a:lstStyle/>
                    <a:p>
                      <a:pPr algn="l">
                        <a:lnSpc>
                          <a:spcPct val="90000"/>
                        </a:lnSpc>
                      </a:pPr>
                      <a:r>
                        <a:rPr lang="en-GB" sz="1000" spc="-20" baseline="0" dirty="0">
                          <a:latin typeface="+mj-lt"/>
                        </a:rPr>
                        <a:t>DATE &amp; ACTION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j-lt"/>
                        </a:rPr>
                        <a:t>PLATFORM</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j-lt"/>
                        </a:rPr>
                        <a:t>COPY</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ctr">
                        <a:lnSpc>
                          <a:spcPct val="90000"/>
                        </a:lnSpc>
                      </a:pPr>
                      <a:r>
                        <a:rPr lang="en-GB" sz="1000" dirty="0">
                          <a:latin typeface="+mj-lt"/>
                        </a:rPr>
                        <a:t>ASSET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66510707"/>
                  </a:ext>
                </a:extLst>
              </a:tr>
              <a:tr h="1282881">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100"/>
                        </a:spcBef>
                        <a:spcAft>
                          <a:spcPts val="100"/>
                        </a:spcAft>
                      </a:pPr>
                      <a:r>
                        <a:rPr lang="en-GB" sz="1000" dirty="0">
                          <a:solidFill>
                            <a:schemeClr val="tx1"/>
                          </a:solidFill>
                          <a:latin typeface="+mn-lt"/>
                        </a:rPr>
                        <a:t>Any time – </a:t>
                      </a:r>
                      <a:r>
                        <a:rPr lang="en-GB" sz="1000" b="1" dirty="0">
                          <a:solidFill>
                            <a:schemeClr val="tx1"/>
                          </a:solidFill>
                          <a:latin typeface="+mn-lt"/>
                        </a:rPr>
                        <a:t>How data transforms NHS care</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100"/>
                        </a:spcBef>
                        <a:spcAft>
                          <a:spcPts val="1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l" rtl="0" eaLnBrk="1" fontAlgn="t" latinLnBrk="0" hangingPunct="1">
                        <a:lnSpc>
                          <a:spcPct val="100000"/>
                        </a:lnSpc>
                      </a:pPr>
                      <a:r>
                        <a:rPr lang="en-GB" sz="1000" b="0" i="0" u="none" strike="noStrike" kern="1200" dirty="0">
                          <a:solidFill>
                            <a:srgbClr val="000000"/>
                          </a:solidFill>
                          <a:effectLst/>
                          <a:latin typeface="+mn-lt"/>
                        </a:rPr>
                        <a:t>Here’s why Christine McGrath from Wessex Health Partners thinks data holds the key to improving the NHS</a:t>
                      </a:r>
                    </a:p>
                    <a:p>
                      <a:pPr marL="0" algn="l" rtl="0" eaLnBrk="1" fontAlgn="t" latinLnBrk="0" hangingPunct="1">
                        <a:lnSpc>
                          <a:spcPct val="100000"/>
                        </a:lnSpc>
                      </a:pPr>
                      <a:endParaRPr lang="en-GB" sz="1000" b="0" i="0" u="none" strike="noStrike" kern="1200" dirty="0">
                        <a:solidFill>
                          <a:srgbClr val="000000"/>
                        </a:solidFill>
                        <a:effectLst/>
                        <a:latin typeface="+mn-lt"/>
                      </a:endParaRPr>
                    </a:p>
                    <a:p>
                      <a:pPr marL="0" algn="l" rtl="0" eaLnBrk="1" fontAlgn="t" latinLnBrk="0" hangingPunct="1">
                        <a:lnSpc>
                          <a:spcPct val="100000"/>
                        </a:lnSpc>
                      </a:pPr>
                      <a:r>
                        <a:rPr lang="en-GB" sz="1000" b="0" i="0" u="none" strike="noStrike" kern="1200" dirty="0">
                          <a:solidFill>
                            <a:srgbClr val="000000"/>
                          </a:solidFill>
                          <a:effectLst/>
                          <a:latin typeface="+mn-lt"/>
                        </a:rPr>
                        <a:t>Discover how your NHS data can transform patient care.</a:t>
                      </a:r>
                      <a:r>
                        <a:rPr lang="en-GB" sz="1000" dirty="0">
                          <a:latin typeface="+mn-lt"/>
                        </a:rPr>
                        <a:t> 🔬🩺</a:t>
                      </a:r>
                      <a:endParaRPr lang="en-GB" sz="1000" b="0" i="0" u="none" strike="noStrike" kern="1200" dirty="0">
                        <a:solidFill>
                          <a:srgbClr val="000000"/>
                        </a:solidFill>
                        <a:effectLst/>
                        <a:latin typeface="+mn-lt"/>
                      </a:endParaRPr>
                    </a:p>
                    <a:p>
                      <a:pPr marL="0" algn="l" rtl="0" eaLnBrk="1" fontAlgn="t" latinLnBrk="0" hangingPunct="1">
                        <a:lnSpc>
                          <a:spcPct val="100000"/>
                        </a:lnSpc>
                      </a:pPr>
                      <a:endParaRPr lang="en-GB" sz="1000" b="0" i="0" u="none" strike="noStrike" kern="1200" dirty="0">
                        <a:solidFill>
                          <a:srgbClr val="000000"/>
                        </a:solidFill>
                        <a:effectLst/>
                        <a:latin typeface="+mn-lt"/>
                      </a:endParaRPr>
                    </a:p>
                    <a:p>
                      <a:pPr marL="0" algn="l" rtl="0" eaLnBrk="1" fontAlgn="t" latinLnBrk="0" hangingPunct="1">
                        <a:lnSpc>
                          <a:spcPct val="100000"/>
                        </a:lnSpc>
                      </a:pPr>
                      <a:r>
                        <a:rPr lang="en-GB" sz="1000" b="0" i="0" u="none" strike="noStrike" kern="1200" dirty="0">
                          <a:solidFill>
                            <a:srgbClr val="000000"/>
                          </a:solidFill>
                          <a:effectLst/>
                          <a:latin typeface="+mn-lt"/>
                        </a:rPr>
                        <a:t>Learn more and have your say today </a:t>
                      </a:r>
                      <a:r>
                        <a:rPr lang="en-GB" sz="1000" b="0" i="0" u="none" strike="noStrike" kern="1200" dirty="0">
                          <a:solidFill>
                            <a:srgbClr val="000000"/>
                          </a:solidFill>
                          <a:effectLst/>
                          <a:highlight>
                            <a:srgbClr val="FFFF00"/>
                          </a:highlight>
                          <a:latin typeface="+mn-lt"/>
                          <a:hlinkClick r:id="rId2"/>
                        </a:rPr>
                        <a:t>www.WessexSDE.nhs.uk</a:t>
                      </a:r>
                      <a:r>
                        <a:rPr lang="en-GB" sz="1000" b="0" i="0" u="none" strike="noStrike" kern="1200" dirty="0">
                          <a:solidFill>
                            <a:srgbClr val="000000"/>
                          </a:solidFill>
                          <a:effectLst/>
                          <a:highlight>
                            <a:srgbClr val="FFFF00"/>
                          </a:highlight>
                          <a:latin typeface="+mn-lt"/>
                        </a:rPr>
                        <a:t> </a:t>
                      </a:r>
                      <a:r>
                        <a:rPr lang="en-GB" sz="1000" b="0" i="0" u="none" strike="noStrike" kern="1200" dirty="0">
                          <a:solidFill>
                            <a:srgbClr val="000000"/>
                          </a:solidFill>
                          <a:effectLst/>
                          <a:latin typeface="+mn-lt"/>
                        </a:rPr>
                        <a:t>– led by @UHSFT</a:t>
                      </a:r>
                    </a:p>
                    <a:p>
                      <a:pPr marL="0" algn="l" rtl="0" eaLnBrk="1" fontAlgn="t" latinLnBrk="0" hangingPunct="1">
                        <a:lnSpc>
                          <a:spcPct val="100000"/>
                        </a:lnSpc>
                      </a:pPr>
                      <a:endParaRPr lang="en-GB" sz="1000" b="0" i="0" u="none" strike="noStrike" kern="1200" dirty="0">
                        <a:solidFill>
                          <a:srgbClr val="000000"/>
                        </a:solidFill>
                        <a:effectLst/>
                        <a:latin typeface="+mn-lt"/>
                      </a:endParaRPr>
                    </a:p>
                    <a:p>
                      <a:pPr marL="0" algn="l" rtl="0" eaLnBrk="1" fontAlgn="t" latinLnBrk="0" hangingPunct="1">
                        <a:lnSpc>
                          <a:spcPct val="100000"/>
                        </a:lnSpc>
                      </a:pPr>
                      <a:r>
                        <a:rPr lang="en-GB" sz="1000" b="0" i="0" u="none" strike="noStrike" kern="1200" dirty="0">
                          <a:solidFill>
                            <a:srgbClr val="000000"/>
                          </a:solidFill>
                          <a:effectLst/>
                          <a:latin typeface="+mn-lt"/>
                        </a:rPr>
                        <a:t>#ImprovingTomorrowsHealth #datasaveslives #healthdata #WessexSDE</a:t>
                      </a:r>
                    </a:p>
                    <a:p>
                      <a:pPr marL="0" algn="l" rtl="0" eaLnBrk="1" fontAlgn="t" latinLnBrk="0" hangingPunct="1">
                        <a:lnSpc>
                          <a:spcPct val="100000"/>
                        </a:lnSpc>
                      </a:pPr>
                      <a:endParaRPr lang="en-GB" sz="1000" b="0" i="0" u="none" strike="noStrike" kern="1200" dirty="0">
                        <a:solidFill>
                          <a:srgbClr val="000000"/>
                        </a:solidFill>
                        <a:effectLst/>
                        <a:latin typeface="+mn-lt"/>
                      </a:endParaRPr>
                    </a:p>
                    <a:p>
                      <a:pPr marL="0" algn="l" rtl="0" eaLnBrk="1" fontAlgn="t" latinLnBrk="0" hangingPunct="1">
                        <a:lnSpc>
                          <a:spcPct val="100000"/>
                        </a:lnSpc>
                      </a:pPr>
                      <a:endParaRPr lang="en-GB" sz="1000" b="0" i="0" u="none" strike="noStrike" kern="1200" dirty="0">
                        <a:solidFill>
                          <a:srgbClr val="000000"/>
                        </a:solidFill>
                        <a:effectLst/>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highlight>
                          <a:srgbClr val="FFFF00"/>
                        </a:highlight>
                        <a:latin typeface="+mn-lt"/>
                      </a:endParaRPr>
                    </a:p>
                    <a:p>
                      <a:pPr>
                        <a:lnSpc>
                          <a:spcPct val="90000"/>
                        </a:lnSpc>
                      </a:pPr>
                      <a:endParaRPr lang="en-GB" sz="1000" dirty="0">
                        <a:highlight>
                          <a:srgbClr val="FFFF00"/>
                        </a:highlight>
                        <a:latin typeface="+mn-lt"/>
                      </a:endParaRPr>
                    </a:p>
                    <a:p>
                      <a:pPr>
                        <a:lnSpc>
                          <a:spcPct val="90000"/>
                        </a:lnSpc>
                      </a:pPr>
                      <a:endParaRPr lang="en-GB" sz="1200" dirty="0">
                        <a:highlight>
                          <a:srgbClr val="FFFF00"/>
                        </a:highlight>
                        <a:latin typeface="+mn-lt"/>
                      </a:endParaRPr>
                    </a:p>
                    <a:p>
                      <a:pPr>
                        <a:lnSpc>
                          <a:spcPct val="90000"/>
                        </a:lnSpc>
                      </a:pPr>
                      <a:r>
                        <a:rPr lang="en-GB" sz="1000" dirty="0">
                          <a:latin typeface="+mn-lt"/>
                          <a:hlinkClick r:id="rId3"/>
                        </a:rPr>
                        <a:t>Download JPG</a:t>
                      </a:r>
                      <a:endParaRPr lang="en-GB" sz="10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2641743"/>
                  </a:ext>
                </a:extLst>
              </a:tr>
              <a:tr h="545607">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100"/>
                        </a:spcBef>
                        <a:spcAft>
                          <a:spcPts val="1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en-GB" sz="1000" b="0" i="0" u="none" strike="noStrike" kern="1200" dirty="0">
                          <a:solidFill>
                            <a:srgbClr val="000000"/>
                          </a:solidFill>
                          <a:effectLst/>
                          <a:latin typeface="+mn-lt"/>
                          <a:ea typeface="+mn-ea"/>
                          <a:cs typeface="+mn-cs"/>
                        </a:rPr>
                        <a:t>@WHPChristineMcG from @Wessexhp thinks data holds the key to improving the NHS. </a:t>
                      </a:r>
                      <a:r>
                        <a:rPr lang="en-GB" sz="1000" b="0" i="0" u="none" strike="noStrike" kern="1200" dirty="0">
                          <a:solidFill>
                            <a:srgbClr val="000000"/>
                          </a:solidFill>
                          <a:effectLst/>
                          <a:latin typeface="+mn-lt"/>
                        </a:rPr>
                        <a:t>Learn more and have your say today </a:t>
                      </a:r>
                      <a:r>
                        <a:rPr lang="en-GB" sz="1000" b="0" i="0" u="none" strike="noStrike" kern="1200" dirty="0">
                          <a:solidFill>
                            <a:srgbClr val="000000"/>
                          </a:solidFill>
                          <a:effectLst/>
                          <a:latin typeface="+mn-lt"/>
                          <a:hlinkClick r:id="rId2"/>
                        </a:rPr>
                        <a:t>www.WessexSDE.nhs.uk</a:t>
                      </a:r>
                      <a:endParaRPr lang="en-GB" sz="1000" b="0" i="0" u="none" strike="noStrike" kern="1200" dirty="0">
                        <a:solidFill>
                          <a:srgbClr val="000000"/>
                        </a:solidFill>
                        <a:effectLst/>
                        <a:latin typeface="+mn-lt"/>
                      </a:endParaRPr>
                    </a:p>
                    <a:p>
                      <a:pPr marL="0" algn="l" rtl="0" eaLnBrk="1" fontAlgn="t" latinLnBrk="0" hangingPunct="1">
                        <a:lnSpc>
                          <a:spcPct val="100000"/>
                        </a:lnSpc>
                      </a:pPr>
                      <a:r>
                        <a:rPr lang="en-GB" sz="1000" b="0" i="0" u="none" strike="noStrike" kern="1200" dirty="0">
                          <a:solidFill>
                            <a:srgbClr val="000000"/>
                          </a:solidFill>
                          <a:effectLst/>
                          <a:latin typeface="+mn-lt"/>
                        </a:rPr>
                        <a:t>#ImprovingTomorrowsHealth #datasaveslives #healthdata #WessexSDE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endParaRPr lang="en-GB" sz="1050">
                        <a:latin typeface="+mj-lt"/>
                      </a:endParaRPr>
                    </a:p>
                  </a:txBody>
                  <a:tcPr/>
                </a:tc>
                <a:extLst>
                  <a:ext uri="{0D108BD9-81ED-4DB2-BD59-A6C34878D82A}">
                    <a16:rowId xmlns:a16="http://schemas.microsoft.com/office/drawing/2014/main" val="407163832"/>
                  </a:ext>
                </a:extLst>
              </a:tr>
              <a:tr h="110932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j-lt"/>
                        </a:rPr>
                        <a:t>Week 1 – w/c 10 February –</a:t>
                      </a:r>
                      <a:r>
                        <a:rPr lang="en-GB" sz="1000" b="1" dirty="0">
                          <a:latin typeface="+mj-lt"/>
                        </a:rPr>
                        <a:t>Who could your NHS data help?</a:t>
                      </a:r>
                    </a:p>
                    <a:p>
                      <a:pPr>
                        <a:lnSpc>
                          <a:spcPct val="100000"/>
                        </a:lnSpc>
                        <a:spcBef>
                          <a:spcPts val="100"/>
                        </a:spcBef>
                        <a:spcAft>
                          <a:spcPts val="100"/>
                        </a:spcAft>
                      </a:pPr>
                      <a:endParaRPr lang="en-GB" sz="1000" b="1" dirty="0">
                        <a:latin typeface="+mn-lt"/>
                      </a:endParaRP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n-lt"/>
                        </a:rPr>
                        <a:t>Facebook, LinkedIn and Instagram</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nSpc>
                          <a:spcPct val="100000"/>
                        </a:lnSpc>
                        <a:spcBef>
                          <a:spcPts val="400"/>
                        </a:spcBef>
                        <a:spcAft>
                          <a:spcPts val="400"/>
                        </a:spcAft>
                      </a:pPr>
                      <a:r>
                        <a:rPr lang="en-GB" sz="1000" kern="100" dirty="0">
                          <a:solidFill>
                            <a:srgbClr val="000000"/>
                          </a:solidFill>
                          <a:effectLst/>
                          <a:latin typeface="+mn-lt"/>
                          <a:ea typeface="Aptos" panose="020B0004020202020204" pitchFamily="34" charset="0"/>
                          <a:cs typeface="Times New Roman"/>
                        </a:rPr>
                        <a:t>Who could your #NHSdata help?</a:t>
                      </a:r>
                      <a:endParaRPr lang="en-GB" sz="1000" dirty="0">
                        <a:latin typeface="+mn-lt"/>
                      </a:endParaRPr>
                    </a:p>
                    <a:p>
                      <a:pPr>
                        <a:lnSpc>
                          <a:spcPct val="100000"/>
                        </a:lnSpc>
                        <a:spcBef>
                          <a:spcPts val="400"/>
                        </a:spcBef>
                        <a:spcAft>
                          <a:spcPts val="400"/>
                        </a:spcAft>
                      </a:pPr>
                      <a:r>
                        <a:rPr lang="en-GB" sz="1000" b="0" i="0" u="none" strike="noStrike" kern="100" noProof="0" dirty="0">
                          <a:solidFill>
                            <a:srgbClr val="000000"/>
                          </a:solidFill>
                          <a:effectLst/>
                          <a:latin typeface="+mn-lt"/>
                          <a:ea typeface="Aptos" panose="020B0004020202020204" pitchFamily="34" charset="0"/>
                          <a:cs typeface="Times New Roman"/>
                        </a:rPr>
                        <a:t>Nyaradzai shares why access to NHS data can make such a big difference to those you love.</a:t>
                      </a:r>
                    </a:p>
                    <a:p>
                      <a:pPr>
                        <a:lnSpc>
                          <a:spcPct val="100000"/>
                        </a:lnSpc>
                        <a:spcBef>
                          <a:spcPts val="400"/>
                        </a:spcBef>
                        <a:spcAft>
                          <a:spcPts val="400"/>
                        </a:spcAft>
                      </a:pPr>
                      <a:r>
                        <a:rPr lang="en-GB" sz="1000" b="0" i="0" u="none" strike="noStrike" kern="100" noProof="0" dirty="0">
                          <a:solidFill>
                            <a:srgbClr val="000000"/>
                          </a:solidFill>
                          <a:effectLst/>
                          <a:latin typeface="+mn-lt"/>
                          <a:ea typeface="Aptos" panose="020B0004020202020204" pitchFamily="34" charset="0"/>
                          <a:cs typeface="Times New Roman"/>
                        </a:rPr>
                        <a:t>Find out how you can get involved at </a:t>
                      </a:r>
                      <a:r>
                        <a:rPr lang="en-GB" sz="1000" b="0" i="0" u="none" strike="noStrike" kern="100" noProof="0" dirty="0">
                          <a:solidFill>
                            <a:srgbClr val="000000"/>
                          </a:solidFill>
                          <a:effectLst/>
                          <a:latin typeface="+mn-lt"/>
                          <a:ea typeface="Aptos" panose="020B0004020202020204" pitchFamily="34" charset="0"/>
                          <a:cs typeface="Times New Roman"/>
                          <a:hlinkClick r:id="rId2"/>
                        </a:rPr>
                        <a:t>www.WessexSDE.nhs.uk</a:t>
                      </a:r>
                      <a:r>
                        <a:rPr lang="en-GB" sz="1000" b="0" i="0" u="none" strike="noStrike" kern="100" noProof="0" dirty="0">
                          <a:solidFill>
                            <a:srgbClr val="000000"/>
                          </a:solidFill>
                          <a:effectLst/>
                          <a:latin typeface="+mn-lt"/>
                          <a:ea typeface="Aptos" panose="020B0004020202020204" pitchFamily="34" charset="0"/>
                          <a:cs typeface="Times New Roman"/>
                        </a:rPr>
                        <a:t> – led by @UHSFT</a:t>
                      </a:r>
                      <a:endParaRPr lang="en-GB" sz="1000" kern="100" dirty="0">
                        <a:solidFill>
                          <a:srgbClr val="000000"/>
                        </a:solidFill>
                        <a:effectLst/>
                        <a:latin typeface="+mn-lt"/>
                        <a:ea typeface="Aptos" panose="020B0004020202020204" pitchFamily="34" charset="0"/>
                        <a:cs typeface="Times New Roman"/>
                      </a:endParaRPr>
                    </a:p>
                    <a:p>
                      <a:pPr lvl="0">
                        <a:lnSpc>
                          <a:spcPct val="10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p>
                    <a:p>
                      <a:pPr lvl="0">
                        <a:lnSpc>
                          <a:spcPct val="100000"/>
                        </a:lnSpc>
                        <a:spcBef>
                          <a:spcPts val="400"/>
                        </a:spcBef>
                        <a:spcAft>
                          <a:spcPts val="400"/>
                        </a:spcAft>
                        <a:buNone/>
                      </a:pPr>
                      <a:endParaRPr lang="en-GB" sz="1000" b="0" i="0" u="none" strike="noStrike" kern="1200" noProof="0" dirty="0">
                        <a:solidFill>
                          <a:srgbClr val="000000"/>
                        </a:solidFill>
                        <a:effectLst/>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latin typeface="+mn-lt"/>
                      </a:endParaRPr>
                    </a:p>
                    <a:p>
                      <a:pPr>
                        <a:lnSpc>
                          <a:spcPct val="90000"/>
                        </a:lnSpc>
                      </a:pPr>
                      <a:endParaRPr lang="en-GB" sz="1000" dirty="0">
                        <a:highlight>
                          <a:srgbClr val="FFFF00"/>
                        </a:highlight>
                        <a:latin typeface="+mn-lt"/>
                      </a:endParaRPr>
                    </a:p>
                    <a:p>
                      <a:pPr>
                        <a:lnSpc>
                          <a:spcPct val="90000"/>
                        </a:lnSpc>
                      </a:pPr>
                      <a:endParaRPr lang="en-GB" sz="1000" dirty="0">
                        <a:highlight>
                          <a:srgbClr val="FFFF00"/>
                        </a:highlight>
                        <a:latin typeface="+mn-lt"/>
                      </a:endParaRPr>
                    </a:p>
                    <a:p>
                      <a:pPr>
                        <a:lnSpc>
                          <a:spcPct val="90000"/>
                        </a:lnSpc>
                      </a:pPr>
                      <a:endParaRPr lang="en-GB" sz="1200" dirty="0">
                        <a:highlight>
                          <a:srgbClr val="FFFF00"/>
                        </a:highlight>
                        <a:latin typeface="+mn-lt"/>
                      </a:endParaRPr>
                    </a:p>
                    <a:p>
                      <a:pPr>
                        <a:lnSpc>
                          <a:spcPct val="90000"/>
                        </a:lnSpc>
                      </a:pPr>
                      <a:r>
                        <a:rPr lang="en-GB" sz="1000" dirty="0">
                          <a:latin typeface="+mn-lt"/>
                          <a:hlinkClick r:id="rId4"/>
                        </a:rPr>
                        <a:t>Download JPG</a:t>
                      </a:r>
                      <a:endParaRPr lang="en-GB" sz="1000" dirty="0">
                        <a:latin typeface="+mn-lt"/>
                      </a:endParaRPr>
                    </a:p>
                    <a:p>
                      <a:pPr>
                        <a:lnSpc>
                          <a:spcPct val="85000"/>
                        </a:lnSpc>
                      </a:pPr>
                      <a:endParaRPr lang="en-GB" sz="1000" dirty="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8209512"/>
                  </a:ext>
                </a:extLst>
              </a:tr>
              <a:tr h="641229">
                <a:tc v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GB"/>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00000"/>
                        </a:lnSpc>
                        <a:spcBef>
                          <a:spcPts val="400"/>
                        </a:spcBef>
                        <a:spcAft>
                          <a:spcPts val="400"/>
                        </a:spcAft>
                      </a:pPr>
                      <a:r>
                        <a:rPr lang="en-GB" sz="1000" dirty="0">
                          <a:latin typeface="+mn-lt"/>
                        </a:rPr>
                        <a:t>X (nee Twitter) and Bluesky</a:t>
                      </a:r>
                    </a:p>
                  </a:txBody>
                  <a:tcPr marL="68580" marR="68580" marT="34290" marB="3429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400"/>
                        </a:spcBef>
                        <a:spcAft>
                          <a:spcPts val="400"/>
                        </a:spcAft>
                        <a:buClrTx/>
                        <a:buSzTx/>
                        <a:buFontTx/>
                        <a:buNone/>
                        <a:tabLst/>
                        <a:defRPr/>
                      </a:pPr>
                      <a:r>
                        <a:rPr lang="en-GB" sz="1000" kern="100" dirty="0">
                          <a:solidFill>
                            <a:srgbClr val="000000"/>
                          </a:solidFill>
                          <a:effectLst/>
                          <a:latin typeface="+mn-lt"/>
                          <a:ea typeface="Aptos" panose="020B0004020202020204" pitchFamily="34" charset="0"/>
                          <a:cs typeface="Times New Roman"/>
                        </a:rPr>
                        <a:t>Who could your #NHSdata help?</a:t>
                      </a:r>
                      <a:endParaRPr lang="en-GB" sz="1000" dirty="0">
                        <a:latin typeface="+mn-lt"/>
                      </a:endParaRPr>
                    </a:p>
                    <a:p>
                      <a:pPr marL="0" marR="0" lvl="0" indent="0" algn="l" defTabSz="685800" rtl="0" eaLnBrk="1" fontAlgn="auto" latinLnBrk="0" hangingPunct="1">
                        <a:lnSpc>
                          <a:spcPct val="100000"/>
                        </a:lnSpc>
                        <a:spcBef>
                          <a:spcPts val="400"/>
                        </a:spcBef>
                        <a:spcAft>
                          <a:spcPts val="400"/>
                        </a:spcAft>
                        <a:buClrTx/>
                        <a:buSzTx/>
                        <a:buFontTx/>
                        <a:buNone/>
                        <a:tabLst/>
                        <a:defRPr/>
                      </a:pPr>
                      <a:r>
                        <a:rPr lang="en-GB" sz="1000" b="0" i="0" u="none" strike="noStrike" kern="100" noProof="0" dirty="0">
                          <a:solidFill>
                            <a:srgbClr val="000000"/>
                          </a:solidFill>
                          <a:effectLst/>
                          <a:latin typeface="+mn-lt"/>
                          <a:ea typeface="Aptos" panose="020B0004020202020204" pitchFamily="34" charset="0"/>
                          <a:cs typeface="Times New Roman"/>
                        </a:rPr>
                        <a:t>Find out more at </a:t>
                      </a:r>
                      <a:r>
                        <a:rPr lang="en-GB" sz="1000" b="0" i="0" u="none" strike="noStrike" kern="100" noProof="0" dirty="0">
                          <a:solidFill>
                            <a:srgbClr val="000000"/>
                          </a:solidFill>
                          <a:effectLst/>
                          <a:latin typeface="+mn-lt"/>
                          <a:ea typeface="Aptos" panose="020B0004020202020204" pitchFamily="34" charset="0"/>
                          <a:cs typeface="Times New Roman"/>
                          <a:hlinkClick r:id="rId2"/>
                        </a:rPr>
                        <a:t>www.WessexSDE.nhs.uk</a:t>
                      </a:r>
                      <a:r>
                        <a:rPr lang="en-GB" sz="1000" b="0" i="0" u="none" strike="noStrike" kern="100" noProof="0" dirty="0">
                          <a:solidFill>
                            <a:srgbClr val="000000"/>
                          </a:solidFill>
                          <a:effectLst/>
                          <a:latin typeface="+mn-lt"/>
                          <a:ea typeface="Aptos" panose="020B0004020202020204" pitchFamily="34" charset="0"/>
                          <a:cs typeface="Times New Roman"/>
                        </a:rPr>
                        <a:t> led by @UHSFT </a:t>
                      </a:r>
                      <a:endParaRPr lang="en-GB" sz="1000" kern="100" dirty="0">
                        <a:solidFill>
                          <a:srgbClr val="000000"/>
                        </a:solidFill>
                        <a:effectLst/>
                        <a:latin typeface="+mn-lt"/>
                        <a:ea typeface="Aptos" panose="020B0004020202020204" pitchFamily="34" charset="0"/>
                        <a:cs typeface="Times New Roman"/>
                      </a:endParaRPr>
                    </a:p>
                    <a:p>
                      <a:pPr lvl="0">
                        <a:lnSpc>
                          <a:spcPct val="100000"/>
                        </a:lnSpc>
                        <a:spcBef>
                          <a:spcPts val="400"/>
                        </a:spcBef>
                        <a:spcAft>
                          <a:spcPts val="400"/>
                        </a:spcAft>
                        <a:buNone/>
                      </a:pPr>
                      <a:r>
                        <a:rPr lang="en-GB" sz="1000" b="0" i="0" u="none" strike="noStrike" kern="1200" noProof="0" dirty="0">
                          <a:solidFill>
                            <a:srgbClr val="000000"/>
                          </a:solidFill>
                          <a:effectLst/>
                          <a:latin typeface="+mn-lt"/>
                        </a:rPr>
                        <a:t>#ImprovingTomorrowsHealth #datasaveslives #healthdata #WessexSDE</a:t>
                      </a:r>
                      <a:endParaRPr lang="en-GB" sz="1000" kern="1200" dirty="0">
                        <a:solidFill>
                          <a:schemeClr val="tx1"/>
                        </a:solidFill>
                        <a:latin typeface="+mn-lt"/>
                        <a:ea typeface="+mn-ea"/>
                        <a:cs typeface="+mn-cs"/>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nSpc>
                          <a:spcPct val="95000"/>
                        </a:lnSpc>
                      </a:pPr>
                      <a:endParaRPr lang="en-GB" sz="1000">
                        <a:latin typeface="+mj-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2368259"/>
                  </a:ext>
                </a:extLst>
              </a:tr>
            </a:tbl>
          </a:graphicData>
        </a:graphic>
      </p:graphicFrame>
      <p:sp>
        <p:nvSpPr>
          <p:cNvPr id="10" name="Title 1">
            <a:extLst>
              <a:ext uri="{FF2B5EF4-FFF2-40B4-BE49-F238E27FC236}">
                <a16:creationId xmlns:a16="http://schemas.microsoft.com/office/drawing/2014/main" id="{E1C6EF93-099C-C49F-2148-6E025749909E}"/>
              </a:ext>
            </a:extLst>
          </p:cNvPr>
          <p:cNvSpPr txBox="1">
            <a:spLocks/>
          </p:cNvSpPr>
          <p:nvPr/>
        </p:nvSpPr>
        <p:spPr>
          <a:xfrm>
            <a:off x="2215229" y="3864575"/>
            <a:ext cx="4902902" cy="217079"/>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sp>
        <p:nvSpPr>
          <p:cNvPr id="7" name="Title 1">
            <a:extLst>
              <a:ext uri="{FF2B5EF4-FFF2-40B4-BE49-F238E27FC236}">
                <a16:creationId xmlns:a16="http://schemas.microsoft.com/office/drawing/2014/main" id="{5F2988B1-3312-7B2A-72AE-D69B086DCCA4}"/>
              </a:ext>
            </a:extLst>
          </p:cNvPr>
          <p:cNvSpPr txBox="1">
            <a:spLocks/>
          </p:cNvSpPr>
          <p:nvPr/>
        </p:nvSpPr>
        <p:spPr>
          <a:xfrm>
            <a:off x="2215229" y="1884173"/>
            <a:ext cx="4902902" cy="217079"/>
          </a:xfrm>
          <a:prstGeom prst="rect">
            <a:avLst/>
          </a:prstGeom>
          <a:solidFill>
            <a:sysClr val="windowText" lastClr="000000"/>
          </a:solidFill>
        </p:spPr>
        <p:txBody>
          <a:bodyPr anchor="ctr"/>
          <a:lstStyle>
            <a:lvl1pPr algn="l" defTabSz="914400" rtl="0" eaLnBrk="1" fontAlgn="t" latinLnBrk="0" hangingPunct="1">
              <a:lnSpc>
                <a:spcPct val="70000"/>
              </a:lnSpc>
              <a:spcBef>
                <a:spcPct val="0"/>
              </a:spcBef>
              <a:buNone/>
              <a:defRPr sz="9600" b="1" i="0" kern="1200" cap="all" baseline="0">
                <a:solidFill>
                  <a:schemeClr val="tx1"/>
                </a:solidFill>
                <a:latin typeface="Arial" panose="020B0604020202020204" pitchFamily="34" charset="0"/>
                <a:ea typeface="+mj-ea"/>
                <a:cs typeface="Arial" panose="020B0604020202020204" pitchFamily="34" charset="0"/>
              </a:defRPr>
            </a:lvl1pPr>
          </a:lstStyle>
          <a:p>
            <a:pPr algn="ctr" defTabSz="685800">
              <a:lnSpc>
                <a:spcPct val="100000"/>
              </a:lnSpc>
              <a:defRPr/>
            </a:pPr>
            <a:r>
              <a:rPr lang="en-GB" sz="800" dirty="0">
                <a:solidFill>
                  <a:sysClr val="window" lastClr="FFFFFF"/>
                </a:solidFill>
                <a:latin typeface="+mn-lt"/>
              </a:rPr>
              <a:t>please @ UNIVERSITY HOSPITAL SOUTHAMPTON: @uhsft (Facebook &amp; Instagram)</a:t>
            </a:r>
          </a:p>
        </p:txBody>
      </p:sp>
      <p:pic>
        <p:nvPicPr>
          <p:cNvPr id="11" name="Picture 10" descr="A screenshot of a message&#10;&#10;AI-generated content may be incorrect.">
            <a:hlinkClick r:id="rId4"/>
            <a:extLst>
              <a:ext uri="{FF2B5EF4-FFF2-40B4-BE49-F238E27FC236}">
                <a16:creationId xmlns:a16="http://schemas.microsoft.com/office/drawing/2014/main" id="{E1584113-4D9C-0F59-3E47-3E186E84C23C}"/>
              </a:ext>
            </a:extLst>
          </p:cNvPr>
          <p:cNvPicPr>
            <a:picLocks noGrp="1" noRot="1" noChangeAspect="1" noMove="1" noResize="1" noEditPoints="1" noAdjustHandles="1" noChangeArrowheads="1" noChangeShapeType="1" noCrop="1"/>
          </p:cNvPicPr>
          <p:nvPr/>
        </p:nvPicPr>
        <p:blipFill>
          <a:blip r:embed="rId5"/>
          <a:stretch>
            <a:fillRect/>
          </a:stretch>
        </p:blipFill>
        <p:spPr>
          <a:xfrm>
            <a:off x="7259788" y="2780991"/>
            <a:ext cx="1584000" cy="1584000"/>
          </a:xfrm>
          <a:prstGeom prst="rect">
            <a:avLst/>
          </a:prstGeom>
        </p:spPr>
      </p:pic>
      <p:pic>
        <p:nvPicPr>
          <p:cNvPr id="14" name="Picture 13" descr="A close-up of a blue and white logo&#10;&#10;AI-generated content may be incorrect.">
            <a:hlinkClick r:id="rId3"/>
            <a:extLst>
              <a:ext uri="{FF2B5EF4-FFF2-40B4-BE49-F238E27FC236}">
                <a16:creationId xmlns:a16="http://schemas.microsoft.com/office/drawing/2014/main" id="{5FE58BEF-6A5C-A7A3-0C36-AF7767E9ADFA}"/>
              </a:ext>
            </a:extLst>
          </p:cNvPr>
          <p:cNvPicPr>
            <a:picLocks noGrp="1" noRot="1" noChangeAspect="1" noMove="1" noResize="1" noEditPoints="1" noAdjustHandles="1" noChangeArrowheads="1" noChangeShapeType="1" noCrop="1"/>
          </p:cNvPicPr>
          <p:nvPr/>
        </p:nvPicPr>
        <p:blipFill>
          <a:blip r:embed="rId6"/>
          <a:stretch>
            <a:fillRect/>
          </a:stretch>
        </p:blipFill>
        <p:spPr>
          <a:xfrm>
            <a:off x="7259788" y="601362"/>
            <a:ext cx="1584000" cy="1584000"/>
          </a:xfrm>
          <a:prstGeom prst="rect">
            <a:avLst/>
          </a:prstGeom>
        </p:spPr>
      </p:pic>
    </p:spTree>
    <p:extLst>
      <p:ext uri="{BB962C8B-B14F-4D97-AF65-F5344CB8AC3E}">
        <p14:creationId xmlns:p14="http://schemas.microsoft.com/office/powerpoint/2010/main" val="1636963291"/>
      </p:ext>
    </p:extLst>
  </p:cSld>
  <p:clrMapOvr>
    <a:masterClrMapping/>
  </p:clrMapOvr>
</p:sld>
</file>

<file path=ppt/theme/theme1.xml><?xml version="1.0" encoding="utf-8"?>
<a:theme xmlns:a="http://schemas.openxmlformats.org/drawingml/2006/main" name="Office Theme">
  <a:themeElements>
    <a:clrScheme name="SNSDE Colours">
      <a:dk1>
        <a:srgbClr val="000000"/>
      </a:dk1>
      <a:lt1>
        <a:srgbClr val="FFFFFF"/>
      </a:lt1>
      <a:dk2>
        <a:srgbClr val="44546A"/>
      </a:dk2>
      <a:lt2>
        <a:srgbClr val="E7E6E6"/>
      </a:lt2>
      <a:accent1>
        <a:srgbClr val="005EB8"/>
      </a:accent1>
      <a:accent2>
        <a:srgbClr val="00A399"/>
      </a:accent2>
      <a:accent3>
        <a:srgbClr val="003087"/>
      </a:accent3>
      <a:accent4>
        <a:srgbClr val="FFFFFF"/>
      </a:accent4>
      <a:accent5>
        <a:srgbClr val="FFFFFF"/>
      </a:accent5>
      <a:accent6>
        <a:srgbClr val="FFFFFF"/>
      </a:accent6>
      <a:hlink>
        <a:srgbClr val="00A399"/>
      </a:hlink>
      <a:folHlink>
        <a:srgbClr val="005B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8937ed-4aae-4678-a4b3-5ab594780612">
      <UserInfo>
        <DisplayName/>
        <AccountId xsi:nil="true"/>
        <AccountType/>
      </UserInfo>
    </SharedWithUsers>
    <lcf76f155ced4ddcb4097134ff3c332f xmlns="db62f7e6-6be7-42f5-a019-668b7315e20c">
      <Terms xmlns="http://schemas.microsoft.com/office/infopath/2007/PartnerControls"/>
    </lcf76f155ced4ddcb4097134ff3c332f>
    <TaxCatchAll xmlns="a28937ed-4aae-4678-a4b3-5ab59478061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79E2CA925309409A34B672A1D61EDE" ma:contentTypeVersion="15" ma:contentTypeDescription="Create a new document." ma:contentTypeScope="" ma:versionID="a4df14adc8105031ad6659ea82f2c9e0">
  <xsd:schema xmlns:xsd="http://www.w3.org/2001/XMLSchema" xmlns:xs="http://www.w3.org/2001/XMLSchema" xmlns:p="http://schemas.microsoft.com/office/2006/metadata/properties" xmlns:ns2="db62f7e6-6be7-42f5-a019-668b7315e20c" xmlns:ns3="a28937ed-4aae-4678-a4b3-5ab594780612" targetNamespace="http://schemas.microsoft.com/office/2006/metadata/properties" ma:root="true" ma:fieldsID="8b8ea084ae25e9b5f9a106370968a6f3" ns2:_="" ns3:_="">
    <xsd:import namespace="db62f7e6-6be7-42f5-a019-668b7315e20c"/>
    <xsd:import namespace="a28937ed-4aae-4678-a4b3-5ab5947806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2f7e6-6be7-42f5-a019-668b7315e2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e022e39-63f9-42e5-b804-7135db0c59e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937ed-4aae-4678-a4b3-5ab594780612"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d76f16b-bd9c-4ba1-8296-16f13538def9}" ma:internalName="TaxCatchAll" ma:showField="CatchAllData" ma:web="a28937ed-4aae-4678-a4b3-5ab59478061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7003C7-C9FC-46B3-B086-3A2B9624570B}">
  <ds:schemaRefs>
    <ds:schemaRef ds:uri="http://schemas.microsoft.com/office/2006/metadata/properties"/>
    <ds:schemaRef ds:uri="http://schemas.microsoft.com/office/infopath/2007/PartnerControls"/>
    <ds:schemaRef ds:uri="a28937ed-4aae-4678-a4b3-5ab594780612"/>
    <ds:schemaRef ds:uri="db62f7e6-6be7-42f5-a019-668b7315e20c"/>
  </ds:schemaRefs>
</ds:datastoreItem>
</file>

<file path=customXml/itemProps2.xml><?xml version="1.0" encoding="utf-8"?>
<ds:datastoreItem xmlns:ds="http://schemas.openxmlformats.org/officeDocument/2006/customXml" ds:itemID="{97A02123-F483-4792-B655-3FD942A0DA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2f7e6-6be7-42f5-a019-668b7315e20c"/>
    <ds:schemaRef ds:uri="a28937ed-4aae-4678-a4b3-5ab5947806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E4598D-E56F-41D8-81C7-13AD37FCAD39}">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{833F9907-24FB-6E46-A94C-8587719E8A11}tf10001119</Template>
  <TotalTime>0</TotalTime>
  <Words>5196</Words>
  <Application>Microsoft Office PowerPoint</Application>
  <PresentationFormat>On-screen Show (16:9)</PresentationFormat>
  <Paragraphs>575</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Segoe UI Emoji</vt:lpstr>
      <vt:lpstr>Wingdings</vt:lpstr>
      <vt:lpstr>Office Theme</vt:lpstr>
      <vt:lpstr>Improving Tomorrow's Health Communications Toolkit</vt:lpstr>
      <vt:lpstr>Introduction</vt:lpstr>
      <vt:lpstr>Contents</vt:lpstr>
      <vt:lpstr>Top tips for using this toolkit</vt:lpstr>
      <vt:lpstr>Find the toolkit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Newsletter copy: Long version (214 words)</vt:lpstr>
      <vt:lpstr>Newsletter copy: Short version (92 words)</vt:lpstr>
      <vt:lpstr>Listicles</vt:lpstr>
      <vt:lpstr>PowerPoint Presentation</vt:lpstr>
      <vt:lpstr>PowerPoint Presentation</vt:lpstr>
      <vt:lpstr>PowerPoint Presentation</vt:lpstr>
      <vt:lpstr>PowerPoint Presentation</vt:lpstr>
      <vt:lpstr>Posters and leaflets</vt:lpstr>
      <vt:lpstr>Digital screens content</vt:lpstr>
      <vt:lpstr>PowerPoint Presentation</vt:lpstr>
      <vt:lpstr>Speakers</vt:lpstr>
      <vt:lpstr>PowerPoint Presentation</vt:lpstr>
      <vt:lpstr>Promote the quiz!</vt:lpstr>
      <vt:lpstr>Animation: How does the SDE work?</vt:lpstr>
      <vt:lpstr>What others are saying: Our quotes bank</vt:lpstr>
      <vt:lpstr>Videos to inspire and start a discussion</vt:lpstr>
      <vt:lpstr>Get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2025-02-16T15:24:51Z</dcterms:created>
  <dcterms:modified xsi:type="dcterms:W3CDTF">2025-04-09T15:39:10Z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0x0101004579E2CA925309409A34B672A1D61EDE</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