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6"/>
  </p:notesMasterIdLst>
  <p:sldIdLst>
    <p:sldId id="256" r:id="rId5"/>
    <p:sldId id="257" r:id="rId6"/>
    <p:sldId id="258" r:id="rId7"/>
    <p:sldId id="326" r:id="rId8"/>
    <p:sldId id="2147476408" r:id="rId9"/>
    <p:sldId id="289" r:id="rId10"/>
    <p:sldId id="325" r:id="rId11"/>
    <p:sldId id="2147476410" r:id="rId12"/>
    <p:sldId id="1012" r:id="rId13"/>
    <p:sldId id="1014" r:id="rId14"/>
    <p:sldId id="1013" r:id="rId15"/>
    <p:sldId id="1015" r:id="rId16"/>
    <p:sldId id="2147476409" r:id="rId17"/>
    <p:sldId id="318" r:id="rId18"/>
    <p:sldId id="259" r:id="rId19"/>
    <p:sldId id="278" r:id="rId20"/>
    <p:sldId id="279" r:id="rId21"/>
    <p:sldId id="283" r:id="rId22"/>
    <p:sldId id="284" r:id="rId23"/>
    <p:sldId id="282" r:id="rId24"/>
    <p:sldId id="288" r:id="rId25"/>
    <p:sldId id="274" r:id="rId26"/>
    <p:sldId id="2147476406" r:id="rId27"/>
    <p:sldId id="320" r:id="rId28"/>
    <p:sldId id="271" r:id="rId29"/>
    <p:sldId id="319" r:id="rId30"/>
    <p:sldId id="1021" r:id="rId31"/>
    <p:sldId id="291" r:id="rId32"/>
    <p:sldId id="1019" r:id="rId33"/>
    <p:sldId id="1020" r:id="rId34"/>
    <p:sldId id="267" r:id="rId35"/>
  </p:sldIdLst>
  <p:sldSz cx="9144000" cy="5143500" type="screen16x9"/>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635"/>
    <a:srgbClr val="66B8DE"/>
    <a:srgbClr val="2BBDC5"/>
    <a:srgbClr val="005EB8"/>
    <a:srgbClr val="1A5E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FB5B66-410C-4E3E-AC2B-7374F4BA12FD}" v="5" dt="2025-04-07T09:22:27.3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1464"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hyperlink" Target="https://wessexsde.nhs.uk/have-your-say/#faq" TargetMode="External"/><Relationship Id="rId1" Type="http://schemas.openxmlformats.org/officeDocument/2006/relationships/hyperlink" Target="https://wessexsde.nhs.uk/have-your-say/"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wessexsde.nhs.uk/have-your-say/#faq" TargetMode="External"/><Relationship Id="rId1" Type="http://schemas.openxmlformats.org/officeDocument/2006/relationships/hyperlink" Target="https://wessexsde.nhs.uk/have-your-say/" TargetMode="Externa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AE4C8D-892F-46FE-B11E-1B80E368C494}"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GB"/>
        </a:p>
      </dgm:t>
    </dgm:pt>
    <dgm:pt modelId="{B11BB575-CB67-47FC-9CDB-4DF45D031E12}">
      <dgm:prSet phldrT="[Text]" custT="1"/>
      <dgm:spPr>
        <a:noFill/>
        <a:ln>
          <a:noFill/>
        </a:ln>
      </dgm:spPr>
      <dgm:t>
        <a:bodyPr lIns="0" rIns="0" anchor="t" anchorCtr="0"/>
        <a:lstStyle/>
        <a:p>
          <a:pPr algn="l">
            <a:lnSpc>
              <a:spcPct val="100000"/>
            </a:lnSpc>
            <a:spcAft>
              <a:spcPts val="800"/>
            </a:spcAft>
            <a:buFont typeface="+mj-lt"/>
            <a:buAutoNum type="arabicPeriod"/>
          </a:pPr>
          <a:r>
            <a:rPr lang="en-GB" sz="1800" b="1">
              <a:solidFill>
                <a:schemeClr val="accent1"/>
              </a:solidFill>
            </a:rPr>
            <a:t>Use what works for you</a:t>
          </a:r>
        </a:p>
        <a:p>
          <a:pPr algn="l">
            <a:lnSpc>
              <a:spcPct val="100000"/>
            </a:lnSpc>
            <a:spcAft>
              <a:spcPts val="800"/>
            </a:spcAft>
            <a:buFont typeface="+mj-lt"/>
            <a:buAutoNum type="arabicPeriod"/>
          </a:pPr>
          <a:r>
            <a:rPr lang="en-GB" sz="1100" b="0">
              <a:latin typeface="Arial" panose="020B0604020202020204"/>
            </a:rPr>
            <a:t>You</a:t>
          </a:r>
          <a:r>
            <a:rPr lang="en-GB" sz="1100">
              <a:latin typeface="Arial" panose="020B0604020202020204"/>
            </a:rPr>
            <a:t> </a:t>
          </a:r>
          <a:r>
            <a:rPr lang="en-GB" sz="1100"/>
            <a:t>can </a:t>
          </a:r>
          <a:r>
            <a:rPr lang="en-GB" sz="1100">
              <a:latin typeface="Arial" panose="020B0604020202020204"/>
            </a:rPr>
            <a:t>pick and choose which types of content work best whether it's requesting leaflets or using social posts</a:t>
          </a:r>
          <a:r>
            <a:rPr lang="en-GB" sz="1100"/>
            <a:t>.</a:t>
          </a:r>
        </a:p>
      </dgm:t>
    </dgm:pt>
    <dgm:pt modelId="{DA5F6176-F368-4ABB-A628-93DC4A55AC9D}" type="parTrans" cxnId="{8BE4CB99-EF8D-4CC7-95CB-AED9C83D6BDA}">
      <dgm:prSet/>
      <dgm:spPr/>
      <dgm:t>
        <a:bodyPr/>
        <a:lstStyle/>
        <a:p>
          <a:endParaRPr lang="en-GB"/>
        </a:p>
      </dgm:t>
    </dgm:pt>
    <dgm:pt modelId="{13AF6602-AF6B-4E26-80A5-FBA7C42839D3}" type="sibTrans" cxnId="{8BE4CB99-EF8D-4CC7-95CB-AED9C83D6BDA}">
      <dgm:prSet/>
      <dgm:spPr/>
      <dgm:t>
        <a:bodyPr/>
        <a:lstStyle/>
        <a:p>
          <a:endParaRPr lang="en-GB"/>
        </a:p>
      </dgm:t>
    </dgm:pt>
    <dgm:pt modelId="{4BF30275-71D5-4618-9E18-2B46971F12C8}">
      <dgm:prSet custT="1"/>
      <dgm:spPr>
        <a:noFill/>
        <a:ln>
          <a:noFill/>
        </a:ln>
      </dgm:spPr>
      <dgm:t>
        <a:bodyPr lIns="0" rIns="0" anchor="t" anchorCtr="0"/>
        <a:lstStyle/>
        <a:p>
          <a:pPr algn="l">
            <a:lnSpc>
              <a:spcPct val="100000"/>
            </a:lnSpc>
            <a:spcAft>
              <a:spcPts val="800"/>
            </a:spcAft>
          </a:pPr>
          <a:r>
            <a:rPr lang="en-GB" sz="1800" b="1">
              <a:solidFill>
                <a:schemeClr val="accent1"/>
              </a:solidFill>
            </a:rPr>
            <a:t>Invite debate</a:t>
          </a:r>
        </a:p>
        <a:p>
          <a:pPr algn="l">
            <a:lnSpc>
              <a:spcPct val="100000"/>
            </a:lnSpc>
            <a:spcAft>
              <a:spcPts val="800"/>
            </a:spcAft>
          </a:pPr>
          <a:r>
            <a:rPr lang="en-GB" sz="1100">
              <a:latin typeface="Arial" panose="020B0604020202020204"/>
            </a:rPr>
            <a:t>If you're on social media, use</a:t>
          </a:r>
          <a:r>
            <a:rPr lang="en-GB" sz="1100"/>
            <a:t> our poll and social content to spark debate. Tag partners and use campaign hashtags to amplify your </a:t>
          </a:r>
          <a:r>
            <a:rPr lang="en-GB" sz="1100" b="0">
              <a:latin typeface="Arial" panose="020B0604020202020204"/>
            </a:rPr>
            <a:t>reach.</a:t>
          </a:r>
          <a:endParaRPr lang="en-GB" sz="1100"/>
        </a:p>
      </dgm:t>
    </dgm:pt>
    <dgm:pt modelId="{8A709A85-2F63-48E2-B340-3B0781ABE3D7}" type="parTrans" cxnId="{CF89A935-29FE-4294-BA76-5E05BA43CCA3}">
      <dgm:prSet/>
      <dgm:spPr/>
      <dgm:t>
        <a:bodyPr/>
        <a:lstStyle/>
        <a:p>
          <a:endParaRPr lang="en-GB"/>
        </a:p>
      </dgm:t>
    </dgm:pt>
    <dgm:pt modelId="{81C373A6-CBC7-4019-A388-3307C601253B}" type="sibTrans" cxnId="{CF89A935-29FE-4294-BA76-5E05BA43CCA3}">
      <dgm:prSet/>
      <dgm:spPr/>
      <dgm:t>
        <a:bodyPr/>
        <a:lstStyle/>
        <a:p>
          <a:endParaRPr lang="en-GB"/>
        </a:p>
      </dgm:t>
    </dgm:pt>
    <dgm:pt modelId="{F460DD58-2410-47A0-A778-F4B85B95E0E3}">
      <dgm:prSet custT="1"/>
      <dgm:spPr>
        <a:noFill/>
        <a:ln>
          <a:noFill/>
        </a:ln>
      </dgm:spPr>
      <dgm:t>
        <a:bodyPr lIns="0" rIns="0" anchor="t" anchorCtr="0"/>
        <a:lstStyle/>
        <a:p>
          <a:pPr algn="l">
            <a:lnSpc>
              <a:spcPct val="100000"/>
            </a:lnSpc>
            <a:spcAft>
              <a:spcPts val="800"/>
            </a:spcAft>
          </a:pPr>
          <a:r>
            <a:rPr lang="en-GB" sz="1800" b="1">
              <a:solidFill>
                <a:schemeClr val="accent1"/>
              </a:solidFill>
            </a:rPr>
            <a:t>Stick to the messages</a:t>
          </a:r>
        </a:p>
        <a:p>
          <a:pPr algn="l">
            <a:lnSpc>
              <a:spcPct val="100000"/>
            </a:lnSpc>
            <a:spcAft>
              <a:spcPts val="800"/>
            </a:spcAft>
          </a:pPr>
          <a:r>
            <a:rPr lang="en-GB" sz="1100">
              <a:latin typeface="Arial" panose="020B0604020202020204"/>
            </a:rPr>
            <a:t>Please</a:t>
          </a:r>
          <a:r>
            <a:rPr lang="en-GB" sz="1100"/>
            <a:t> use the provided content as it is to keep the messaging consistent and accurate. </a:t>
          </a:r>
          <a:r>
            <a:rPr lang="en-GB" sz="1100">
              <a:latin typeface="Arial" panose="020B0604020202020204"/>
            </a:rPr>
            <a:t>Most importantly, ensure there is a clear call to action – we want people to go to the website and share their thoughts: </a:t>
          </a:r>
          <a:r>
            <a:rPr lang="en-GB" sz="1100">
              <a:latin typeface="Arial" panose="020B0604020202020204"/>
              <a:hlinkClick xmlns:r="http://schemas.openxmlformats.org/officeDocument/2006/relationships" r:id="rId1"/>
            </a:rPr>
            <a:t>wessexsde.nhs.uk/have-your-say/</a:t>
          </a:r>
          <a:endParaRPr lang="en-GB" sz="1100">
            <a:highlight>
              <a:srgbClr val="FFFF00"/>
            </a:highlight>
          </a:endParaRPr>
        </a:p>
      </dgm:t>
    </dgm:pt>
    <dgm:pt modelId="{61BBDBF9-A950-41CE-A369-7A3DD3CAEC4D}" type="parTrans" cxnId="{185AAC08-0BFD-48B0-85EA-AF4B11832843}">
      <dgm:prSet/>
      <dgm:spPr/>
      <dgm:t>
        <a:bodyPr/>
        <a:lstStyle/>
        <a:p>
          <a:endParaRPr lang="en-GB"/>
        </a:p>
      </dgm:t>
    </dgm:pt>
    <dgm:pt modelId="{0B398597-7192-4A4A-A014-EB5FBADE585D}" type="sibTrans" cxnId="{185AAC08-0BFD-48B0-85EA-AF4B11832843}">
      <dgm:prSet/>
      <dgm:spPr/>
      <dgm:t>
        <a:bodyPr/>
        <a:lstStyle/>
        <a:p>
          <a:endParaRPr lang="en-GB"/>
        </a:p>
      </dgm:t>
    </dgm:pt>
    <dgm:pt modelId="{4653F4C7-ED69-4F16-9328-15D52F3F5343}">
      <dgm:prSet custT="1"/>
      <dgm:spPr>
        <a:noFill/>
        <a:ln>
          <a:noFill/>
        </a:ln>
      </dgm:spPr>
      <dgm:t>
        <a:bodyPr lIns="0" rIns="0" anchor="t" anchorCtr="0"/>
        <a:lstStyle/>
        <a:p>
          <a:pPr algn="l">
            <a:lnSpc>
              <a:spcPct val="100000"/>
            </a:lnSpc>
            <a:spcAft>
              <a:spcPts val="800"/>
            </a:spcAft>
          </a:pPr>
          <a:r>
            <a:rPr lang="en-GB" sz="1800" b="1">
              <a:solidFill>
                <a:schemeClr val="accent1"/>
              </a:solidFill>
            </a:rPr>
            <a:t>We can answer any questions</a:t>
          </a:r>
        </a:p>
        <a:p>
          <a:pPr algn="l">
            <a:lnSpc>
              <a:spcPct val="100000"/>
            </a:lnSpc>
            <a:spcAft>
              <a:spcPts val="800"/>
            </a:spcAft>
          </a:pPr>
          <a:r>
            <a:rPr lang="en-GB" sz="1100"/>
            <a:t>If you receive queries about the SDE, we’ve created a helpful </a:t>
          </a:r>
          <a:r>
            <a:rPr lang="en-GB" sz="1100">
              <a:hlinkClick xmlns:r="http://schemas.openxmlformats.org/officeDocument/2006/relationships" r:id="rId2"/>
            </a:rPr>
            <a:t>FAQ on our website</a:t>
          </a:r>
          <a:r>
            <a:rPr lang="en-GB" sz="1100"/>
            <a:t>. Or if you’d prefer, simply refer them to the campaign team - we’re here to help!</a:t>
          </a:r>
        </a:p>
      </dgm:t>
    </dgm:pt>
    <dgm:pt modelId="{BAB2FC7F-D733-4184-B063-FFCA47C83317}" type="parTrans" cxnId="{8DC15186-5845-4F90-B72E-D4707B447EA4}">
      <dgm:prSet/>
      <dgm:spPr/>
      <dgm:t>
        <a:bodyPr/>
        <a:lstStyle/>
        <a:p>
          <a:endParaRPr lang="en-GB"/>
        </a:p>
      </dgm:t>
    </dgm:pt>
    <dgm:pt modelId="{41F70DBB-57CF-483C-BDA1-49B6388417D3}" type="sibTrans" cxnId="{8DC15186-5845-4F90-B72E-D4707B447EA4}">
      <dgm:prSet/>
      <dgm:spPr/>
      <dgm:t>
        <a:bodyPr/>
        <a:lstStyle/>
        <a:p>
          <a:endParaRPr lang="en-GB"/>
        </a:p>
      </dgm:t>
    </dgm:pt>
    <dgm:pt modelId="{418CF1A9-F873-4A92-8457-E8941E7EAA5B}">
      <dgm:prSet custT="1"/>
      <dgm:spPr>
        <a:noFill/>
        <a:ln>
          <a:noFill/>
        </a:ln>
      </dgm:spPr>
      <dgm:t>
        <a:bodyPr lIns="0" rIns="0" anchor="t" anchorCtr="0"/>
        <a:lstStyle/>
        <a:p>
          <a:pPr algn="l">
            <a:lnSpc>
              <a:spcPct val="100000"/>
            </a:lnSpc>
            <a:spcAft>
              <a:spcPts val="800"/>
            </a:spcAft>
          </a:pPr>
          <a:r>
            <a:rPr lang="en-GB" sz="1800" b="1">
              <a:solidFill>
                <a:schemeClr val="accent1"/>
              </a:solidFill>
            </a:rPr>
            <a:t>Track and share engagement</a:t>
          </a:r>
        </a:p>
        <a:p>
          <a:pPr algn="l">
            <a:lnSpc>
              <a:spcPct val="100000"/>
            </a:lnSpc>
            <a:spcAft>
              <a:spcPts val="800"/>
            </a:spcAft>
          </a:pPr>
          <a:r>
            <a:rPr lang="en-GB" sz="1100"/>
            <a:t>Monitor how your audience interacts with the campaign (e.g., likes, shares, and comments). We would greatly appreciate it if you could share your engagement insights with the campaign team. </a:t>
          </a:r>
        </a:p>
      </dgm:t>
    </dgm:pt>
    <dgm:pt modelId="{2D60645A-2D6B-46A1-A1EB-307D95732572}" type="parTrans" cxnId="{FA202372-8608-42AA-A3A7-69C65AA0EEA5}">
      <dgm:prSet/>
      <dgm:spPr/>
      <dgm:t>
        <a:bodyPr/>
        <a:lstStyle/>
        <a:p>
          <a:endParaRPr lang="en-GB"/>
        </a:p>
      </dgm:t>
    </dgm:pt>
    <dgm:pt modelId="{FF5248FA-4405-41DE-B434-D303BAA48F62}" type="sibTrans" cxnId="{FA202372-8608-42AA-A3A7-69C65AA0EEA5}">
      <dgm:prSet/>
      <dgm:spPr/>
      <dgm:t>
        <a:bodyPr/>
        <a:lstStyle/>
        <a:p>
          <a:endParaRPr lang="en-GB"/>
        </a:p>
      </dgm:t>
    </dgm:pt>
    <dgm:pt modelId="{8AF01BCD-F90F-4957-8A6B-3099B9099343}" type="pres">
      <dgm:prSet presAssocID="{3EAE4C8D-892F-46FE-B11E-1B80E368C494}" presName="diagram" presStyleCnt="0">
        <dgm:presLayoutVars>
          <dgm:dir/>
          <dgm:resizeHandles val="exact"/>
        </dgm:presLayoutVars>
      </dgm:prSet>
      <dgm:spPr/>
    </dgm:pt>
    <dgm:pt modelId="{3CFDEEAB-826E-47DB-854D-CCD75C2D0B27}" type="pres">
      <dgm:prSet presAssocID="{B11BB575-CB67-47FC-9CDB-4DF45D031E12}" presName="node" presStyleLbl="node1" presStyleIdx="0" presStyleCnt="5" custScaleY="305462">
        <dgm:presLayoutVars>
          <dgm:bulletEnabled val="1"/>
        </dgm:presLayoutVars>
      </dgm:prSet>
      <dgm:spPr/>
    </dgm:pt>
    <dgm:pt modelId="{91B7C3E0-C4F7-48E6-B842-8710DE0B7B69}" type="pres">
      <dgm:prSet presAssocID="{13AF6602-AF6B-4E26-80A5-FBA7C42839D3}" presName="sibTrans" presStyleCnt="0"/>
      <dgm:spPr/>
    </dgm:pt>
    <dgm:pt modelId="{3679559F-1A63-49A6-8B69-5E637E791A71}" type="pres">
      <dgm:prSet presAssocID="{4BF30275-71D5-4618-9E18-2B46971F12C8}" presName="node" presStyleLbl="node1" presStyleIdx="1" presStyleCnt="5" custScaleY="305462">
        <dgm:presLayoutVars>
          <dgm:bulletEnabled val="1"/>
        </dgm:presLayoutVars>
      </dgm:prSet>
      <dgm:spPr/>
    </dgm:pt>
    <dgm:pt modelId="{4F24D7CE-14A7-41A7-8C27-E23720B526FC}" type="pres">
      <dgm:prSet presAssocID="{81C373A6-CBC7-4019-A388-3307C601253B}" presName="sibTrans" presStyleCnt="0"/>
      <dgm:spPr/>
    </dgm:pt>
    <dgm:pt modelId="{CD2A1BBC-2767-46B7-B038-F6690B0D2F07}" type="pres">
      <dgm:prSet presAssocID="{F460DD58-2410-47A0-A778-F4B85B95E0E3}" presName="node" presStyleLbl="node1" presStyleIdx="2" presStyleCnt="5" custScaleY="305462">
        <dgm:presLayoutVars>
          <dgm:bulletEnabled val="1"/>
        </dgm:presLayoutVars>
      </dgm:prSet>
      <dgm:spPr/>
    </dgm:pt>
    <dgm:pt modelId="{91924E15-73B1-4DC2-AA2D-D7B0ECEB8534}" type="pres">
      <dgm:prSet presAssocID="{0B398597-7192-4A4A-A014-EB5FBADE585D}" presName="sibTrans" presStyleCnt="0"/>
      <dgm:spPr/>
    </dgm:pt>
    <dgm:pt modelId="{250818CA-F8F9-4CFF-A74A-8369BA14CF1C}" type="pres">
      <dgm:prSet presAssocID="{4653F4C7-ED69-4F16-9328-15D52F3F5343}" presName="node" presStyleLbl="node1" presStyleIdx="3" presStyleCnt="5" custScaleY="305462">
        <dgm:presLayoutVars>
          <dgm:bulletEnabled val="1"/>
        </dgm:presLayoutVars>
      </dgm:prSet>
      <dgm:spPr/>
    </dgm:pt>
    <dgm:pt modelId="{5CEA1206-7C45-4B0E-B756-04E13062A2F4}" type="pres">
      <dgm:prSet presAssocID="{41F70DBB-57CF-483C-BDA1-49B6388417D3}" presName="sibTrans" presStyleCnt="0"/>
      <dgm:spPr/>
    </dgm:pt>
    <dgm:pt modelId="{CD19EB4D-006E-49D9-A577-69BE4357A39A}" type="pres">
      <dgm:prSet presAssocID="{418CF1A9-F873-4A92-8457-E8941E7EAA5B}" presName="node" presStyleLbl="node1" presStyleIdx="4" presStyleCnt="5" custScaleY="305462">
        <dgm:presLayoutVars>
          <dgm:bulletEnabled val="1"/>
        </dgm:presLayoutVars>
      </dgm:prSet>
      <dgm:spPr/>
    </dgm:pt>
  </dgm:ptLst>
  <dgm:cxnLst>
    <dgm:cxn modelId="{55FA9006-4D0E-4CE1-83D4-E13065006202}" type="presOf" srcId="{B11BB575-CB67-47FC-9CDB-4DF45D031E12}" destId="{3CFDEEAB-826E-47DB-854D-CCD75C2D0B27}" srcOrd="0" destOrd="0" presId="urn:microsoft.com/office/officeart/2005/8/layout/default"/>
    <dgm:cxn modelId="{185AAC08-0BFD-48B0-85EA-AF4B11832843}" srcId="{3EAE4C8D-892F-46FE-B11E-1B80E368C494}" destId="{F460DD58-2410-47A0-A778-F4B85B95E0E3}" srcOrd="2" destOrd="0" parTransId="{61BBDBF9-A950-41CE-A369-7A3DD3CAEC4D}" sibTransId="{0B398597-7192-4A4A-A014-EB5FBADE585D}"/>
    <dgm:cxn modelId="{CF89A935-29FE-4294-BA76-5E05BA43CCA3}" srcId="{3EAE4C8D-892F-46FE-B11E-1B80E368C494}" destId="{4BF30275-71D5-4618-9E18-2B46971F12C8}" srcOrd="1" destOrd="0" parTransId="{8A709A85-2F63-48E2-B340-3B0781ABE3D7}" sibTransId="{81C373A6-CBC7-4019-A388-3307C601253B}"/>
    <dgm:cxn modelId="{3D1FF75E-76FC-448E-A581-708067D909B9}" type="presOf" srcId="{4BF30275-71D5-4618-9E18-2B46971F12C8}" destId="{3679559F-1A63-49A6-8B69-5E637E791A71}" srcOrd="0" destOrd="0" presId="urn:microsoft.com/office/officeart/2005/8/layout/default"/>
    <dgm:cxn modelId="{0A84CA41-4BBC-4746-9D6C-2EC22A7E71C9}" type="presOf" srcId="{418CF1A9-F873-4A92-8457-E8941E7EAA5B}" destId="{CD19EB4D-006E-49D9-A577-69BE4357A39A}" srcOrd="0" destOrd="0" presId="urn:microsoft.com/office/officeart/2005/8/layout/default"/>
    <dgm:cxn modelId="{A641816E-0689-43A4-8446-B4951ED3AA28}" type="presOf" srcId="{3EAE4C8D-892F-46FE-B11E-1B80E368C494}" destId="{8AF01BCD-F90F-4957-8A6B-3099B9099343}" srcOrd="0" destOrd="0" presId="urn:microsoft.com/office/officeart/2005/8/layout/default"/>
    <dgm:cxn modelId="{FA202372-8608-42AA-A3A7-69C65AA0EEA5}" srcId="{3EAE4C8D-892F-46FE-B11E-1B80E368C494}" destId="{418CF1A9-F873-4A92-8457-E8941E7EAA5B}" srcOrd="4" destOrd="0" parTransId="{2D60645A-2D6B-46A1-A1EB-307D95732572}" sibTransId="{FF5248FA-4405-41DE-B434-D303BAA48F62}"/>
    <dgm:cxn modelId="{8DC15186-5845-4F90-B72E-D4707B447EA4}" srcId="{3EAE4C8D-892F-46FE-B11E-1B80E368C494}" destId="{4653F4C7-ED69-4F16-9328-15D52F3F5343}" srcOrd="3" destOrd="0" parTransId="{BAB2FC7F-D733-4184-B063-FFCA47C83317}" sibTransId="{41F70DBB-57CF-483C-BDA1-49B6388417D3}"/>
    <dgm:cxn modelId="{8BE4CB99-EF8D-4CC7-95CB-AED9C83D6BDA}" srcId="{3EAE4C8D-892F-46FE-B11E-1B80E368C494}" destId="{B11BB575-CB67-47FC-9CDB-4DF45D031E12}" srcOrd="0" destOrd="0" parTransId="{DA5F6176-F368-4ABB-A628-93DC4A55AC9D}" sibTransId="{13AF6602-AF6B-4E26-80A5-FBA7C42839D3}"/>
    <dgm:cxn modelId="{8A3B1DB5-2CC2-498F-B0B9-052BEA65B7CD}" type="presOf" srcId="{F460DD58-2410-47A0-A778-F4B85B95E0E3}" destId="{CD2A1BBC-2767-46B7-B038-F6690B0D2F07}" srcOrd="0" destOrd="0" presId="urn:microsoft.com/office/officeart/2005/8/layout/default"/>
    <dgm:cxn modelId="{8EBB96BE-DAEE-4558-9638-B4AF09605E9C}" type="presOf" srcId="{4653F4C7-ED69-4F16-9328-15D52F3F5343}" destId="{250818CA-F8F9-4CFF-A74A-8369BA14CF1C}" srcOrd="0" destOrd="0" presId="urn:microsoft.com/office/officeart/2005/8/layout/default"/>
    <dgm:cxn modelId="{7C397C8E-5ABA-4B1E-81FB-0124B654D5EA}" type="presParOf" srcId="{8AF01BCD-F90F-4957-8A6B-3099B9099343}" destId="{3CFDEEAB-826E-47DB-854D-CCD75C2D0B27}" srcOrd="0" destOrd="0" presId="urn:microsoft.com/office/officeart/2005/8/layout/default"/>
    <dgm:cxn modelId="{0A279341-9D00-4F91-A4DE-E580F1DE8EBF}" type="presParOf" srcId="{8AF01BCD-F90F-4957-8A6B-3099B9099343}" destId="{91B7C3E0-C4F7-48E6-B842-8710DE0B7B69}" srcOrd="1" destOrd="0" presId="urn:microsoft.com/office/officeart/2005/8/layout/default"/>
    <dgm:cxn modelId="{A0687C75-1807-4EFC-90CA-636B63CB7B6D}" type="presParOf" srcId="{8AF01BCD-F90F-4957-8A6B-3099B9099343}" destId="{3679559F-1A63-49A6-8B69-5E637E791A71}" srcOrd="2" destOrd="0" presId="urn:microsoft.com/office/officeart/2005/8/layout/default"/>
    <dgm:cxn modelId="{64235632-8D32-4B58-8A3C-AE9518324932}" type="presParOf" srcId="{8AF01BCD-F90F-4957-8A6B-3099B9099343}" destId="{4F24D7CE-14A7-41A7-8C27-E23720B526FC}" srcOrd="3" destOrd="0" presId="urn:microsoft.com/office/officeart/2005/8/layout/default"/>
    <dgm:cxn modelId="{67C55E35-87C0-4047-BD68-671E75429CDE}" type="presParOf" srcId="{8AF01BCD-F90F-4957-8A6B-3099B9099343}" destId="{CD2A1BBC-2767-46B7-B038-F6690B0D2F07}" srcOrd="4" destOrd="0" presId="urn:microsoft.com/office/officeart/2005/8/layout/default"/>
    <dgm:cxn modelId="{84202098-3F33-4258-AF8F-1E1A3797DA91}" type="presParOf" srcId="{8AF01BCD-F90F-4957-8A6B-3099B9099343}" destId="{91924E15-73B1-4DC2-AA2D-D7B0ECEB8534}" srcOrd="5" destOrd="0" presId="urn:microsoft.com/office/officeart/2005/8/layout/default"/>
    <dgm:cxn modelId="{CCB8DAEB-42A8-42FC-A47E-6D243928C783}" type="presParOf" srcId="{8AF01BCD-F90F-4957-8A6B-3099B9099343}" destId="{250818CA-F8F9-4CFF-A74A-8369BA14CF1C}" srcOrd="6" destOrd="0" presId="urn:microsoft.com/office/officeart/2005/8/layout/default"/>
    <dgm:cxn modelId="{08ADC24D-1CE4-43C8-8192-0FC39B8C136C}" type="presParOf" srcId="{8AF01BCD-F90F-4957-8A6B-3099B9099343}" destId="{5CEA1206-7C45-4B0E-B756-04E13062A2F4}" srcOrd="7" destOrd="0" presId="urn:microsoft.com/office/officeart/2005/8/layout/default"/>
    <dgm:cxn modelId="{1BD0757D-F07A-49C9-8FB1-99E49D50422C}" type="presParOf" srcId="{8AF01BCD-F90F-4957-8A6B-3099B9099343}" destId="{CD19EB4D-006E-49D9-A577-69BE4357A39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DEEAB-826E-47DB-854D-CCD75C2D0B27}">
      <dsp:nvSpPr>
        <dsp:cNvPr id="0" name=""/>
        <dsp:cNvSpPr/>
      </dsp:nvSpPr>
      <dsp:spPr>
        <a:xfrm>
          <a:off x="2866" y="9924"/>
          <a:ext cx="1551748" cy="2844001"/>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68580" numCol="1" spcCol="1270" anchor="t" anchorCtr="0">
          <a:noAutofit/>
        </a:bodyPr>
        <a:lstStyle/>
        <a:p>
          <a:pPr marL="0" lvl="0" indent="0" algn="l" defTabSz="800100">
            <a:lnSpc>
              <a:spcPct val="100000"/>
            </a:lnSpc>
            <a:spcBef>
              <a:spcPct val="0"/>
            </a:spcBef>
            <a:spcAft>
              <a:spcPts val="800"/>
            </a:spcAft>
            <a:buFont typeface="+mj-lt"/>
            <a:buNone/>
          </a:pPr>
          <a:r>
            <a:rPr lang="en-GB" sz="1800" b="1" kern="1200">
              <a:solidFill>
                <a:schemeClr val="accent1"/>
              </a:solidFill>
            </a:rPr>
            <a:t>Use what works for you</a:t>
          </a:r>
        </a:p>
        <a:p>
          <a:pPr marL="0" lvl="0" indent="0" algn="l" defTabSz="800100">
            <a:lnSpc>
              <a:spcPct val="100000"/>
            </a:lnSpc>
            <a:spcBef>
              <a:spcPct val="0"/>
            </a:spcBef>
            <a:spcAft>
              <a:spcPts val="800"/>
            </a:spcAft>
            <a:buFont typeface="+mj-lt"/>
            <a:buNone/>
          </a:pPr>
          <a:r>
            <a:rPr lang="en-GB" sz="1100" b="0" kern="1200">
              <a:latin typeface="Arial" panose="020B0604020202020204"/>
            </a:rPr>
            <a:t>You</a:t>
          </a:r>
          <a:r>
            <a:rPr lang="en-GB" sz="1100" kern="1200">
              <a:latin typeface="Arial" panose="020B0604020202020204"/>
            </a:rPr>
            <a:t> </a:t>
          </a:r>
          <a:r>
            <a:rPr lang="en-GB" sz="1100" kern="1200"/>
            <a:t>can </a:t>
          </a:r>
          <a:r>
            <a:rPr lang="en-GB" sz="1100" kern="1200">
              <a:latin typeface="Arial" panose="020B0604020202020204"/>
            </a:rPr>
            <a:t>pick and choose which types of content work best whether it's requesting leaflets or using social posts</a:t>
          </a:r>
          <a:r>
            <a:rPr lang="en-GB" sz="1100" kern="1200"/>
            <a:t>.</a:t>
          </a:r>
        </a:p>
      </dsp:txBody>
      <dsp:txXfrm>
        <a:off x="2866" y="9924"/>
        <a:ext cx="1551748" cy="2844001"/>
      </dsp:txXfrm>
    </dsp:sp>
    <dsp:sp modelId="{3679559F-1A63-49A6-8B69-5E637E791A71}">
      <dsp:nvSpPr>
        <dsp:cNvPr id="0" name=""/>
        <dsp:cNvSpPr/>
      </dsp:nvSpPr>
      <dsp:spPr>
        <a:xfrm>
          <a:off x="1709789" y="9924"/>
          <a:ext cx="1551748" cy="2844001"/>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68580" numCol="1" spcCol="1270" anchor="t" anchorCtr="0">
          <a:noAutofit/>
        </a:bodyPr>
        <a:lstStyle/>
        <a:p>
          <a:pPr marL="0" lvl="0" indent="0" algn="l" defTabSz="800100">
            <a:lnSpc>
              <a:spcPct val="100000"/>
            </a:lnSpc>
            <a:spcBef>
              <a:spcPct val="0"/>
            </a:spcBef>
            <a:spcAft>
              <a:spcPts val="800"/>
            </a:spcAft>
            <a:buNone/>
          </a:pPr>
          <a:r>
            <a:rPr lang="en-GB" sz="1800" b="1" kern="1200">
              <a:solidFill>
                <a:schemeClr val="accent1"/>
              </a:solidFill>
            </a:rPr>
            <a:t>Invite debate</a:t>
          </a:r>
        </a:p>
        <a:p>
          <a:pPr marL="0" lvl="0" indent="0" algn="l" defTabSz="800100">
            <a:lnSpc>
              <a:spcPct val="100000"/>
            </a:lnSpc>
            <a:spcBef>
              <a:spcPct val="0"/>
            </a:spcBef>
            <a:spcAft>
              <a:spcPts val="800"/>
            </a:spcAft>
            <a:buNone/>
          </a:pPr>
          <a:r>
            <a:rPr lang="en-GB" sz="1100" kern="1200">
              <a:latin typeface="Arial" panose="020B0604020202020204"/>
            </a:rPr>
            <a:t>If you're on social media, use</a:t>
          </a:r>
          <a:r>
            <a:rPr lang="en-GB" sz="1100" kern="1200"/>
            <a:t> our poll and social content to spark debate. Tag partners and use campaign hashtags to amplify your </a:t>
          </a:r>
          <a:r>
            <a:rPr lang="en-GB" sz="1100" b="0" kern="1200">
              <a:latin typeface="Arial" panose="020B0604020202020204"/>
            </a:rPr>
            <a:t>reach.</a:t>
          </a:r>
          <a:endParaRPr lang="en-GB" sz="1100" kern="1200"/>
        </a:p>
      </dsp:txBody>
      <dsp:txXfrm>
        <a:off x="1709789" y="9924"/>
        <a:ext cx="1551748" cy="2844001"/>
      </dsp:txXfrm>
    </dsp:sp>
    <dsp:sp modelId="{CD2A1BBC-2767-46B7-B038-F6690B0D2F07}">
      <dsp:nvSpPr>
        <dsp:cNvPr id="0" name=""/>
        <dsp:cNvSpPr/>
      </dsp:nvSpPr>
      <dsp:spPr>
        <a:xfrm>
          <a:off x="3416713" y="9924"/>
          <a:ext cx="1551748" cy="2844001"/>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68580" numCol="1" spcCol="1270" anchor="t" anchorCtr="0">
          <a:noAutofit/>
        </a:bodyPr>
        <a:lstStyle/>
        <a:p>
          <a:pPr marL="0" lvl="0" indent="0" algn="l" defTabSz="800100">
            <a:lnSpc>
              <a:spcPct val="100000"/>
            </a:lnSpc>
            <a:spcBef>
              <a:spcPct val="0"/>
            </a:spcBef>
            <a:spcAft>
              <a:spcPts val="800"/>
            </a:spcAft>
            <a:buNone/>
          </a:pPr>
          <a:r>
            <a:rPr lang="en-GB" sz="1800" b="1" kern="1200">
              <a:solidFill>
                <a:schemeClr val="accent1"/>
              </a:solidFill>
            </a:rPr>
            <a:t>Stick to the messages</a:t>
          </a:r>
        </a:p>
        <a:p>
          <a:pPr marL="0" lvl="0" indent="0" algn="l" defTabSz="800100">
            <a:lnSpc>
              <a:spcPct val="100000"/>
            </a:lnSpc>
            <a:spcBef>
              <a:spcPct val="0"/>
            </a:spcBef>
            <a:spcAft>
              <a:spcPts val="800"/>
            </a:spcAft>
            <a:buNone/>
          </a:pPr>
          <a:r>
            <a:rPr lang="en-GB" sz="1100" kern="1200">
              <a:latin typeface="Arial" panose="020B0604020202020204"/>
            </a:rPr>
            <a:t>Please</a:t>
          </a:r>
          <a:r>
            <a:rPr lang="en-GB" sz="1100" kern="1200"/>
            <a:t> use the provided content as it is to keep the messaging consistent and accurate. </a:t>
          </a:r>
          <a:r>
            <a:rPr lang="en-GB" sz="1100" kern="1200">
              <a:latin typeface="Arial" panose="020B0604020202020204"/>
            </a:rPr>
            <a:t>Most importantly, ensure there is a clear call to action – we want people to go to the website and share their thoughts: </a:t>
          </a:r>
          <a:r>
            <a:rPr lang="en-GB" sz="1100" kern="1200">
              <a:latin typeface="Arial" panose="020B0604020202020204"/>
              <a:hlinkClick xmlns:r="http://schemas.openxmlformats.org/officeDocument/2006/relationships" r:id="rId1"/>
            </a:rPr>
            <a:t>wessexsde.nhs.uk/have-your-say/</a:t>
          </a:r>
          <a:endParaRPr lang="en-GB" sz="1100" kern="1200">
            <a:highlight>
              <a:srgbClr val="FFFF00"/>
            </a:highlight>
          </a:endParaRPr>
        </a:p>
      </dsp:txBody>
      <dsp:txXfrm>
        <a:off x="3416713" y="9924"/>
        <a:ext cx="1551748" cy="2844001"/>
      </dsp:txXfrm>
    </dsp:sp>
    <dsp:sp modelId="{250818CA-F8F9-4CFF-A74A-8369BA14CF1C}">
      <dsp:nvSpPr>
        <dsp:cNvPr id="0" name=""/>
        <dsp:cNvSpPr/>
      </dsp:nvSpPr>
      <dsp:spPr>
        <a:xfrm>
          <a:off x="5123636" y="9924"/>
          <a:ext cx="1551748" cy="2844001"/>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68580" numCol="1" spcCol="1270" anchor="t" anchorCtr="0">
          <a:noAutofit/>
        </a:bodyPr>
        <a:lstStyle/>
        <a:p>
          <a:pPr marL="0" lvl="0" indent="0" algn="l" defTabSz="800100">
            <a:lnSpc>
              <a:spcPct val="100000"/>
            </a:lnSpc>
            <a:spcBef>
              <a:spcPct val="0"/>
            </a:spcBef>
            <a:spcAft>
              <a:spcPts val="800"/>
            </a:spcAft>
            <a:buNone/>
          </a:pPr>
          <a:r>
            <a:rPr lang="en-GB" sz="1800" b="1" kern="1200">
              <a:solidFill>
                <a:schemeClr val="accent1"/>
              </a:solidFill>
            </a:rPr>
            <a:t>We can answer any questions</a:t>
          </a:r>
        </a:p>
        <a:p>
          <a:pPr marL="0" lvl="0" indent="0" algn="l" defTabSz="800100">
            <a:lnSpc>
              <a:spcPct val="100000"/>
            </a:lnSpc>
            <a:spcBef>
              <a:spcPct val="0"/>
            </a:spcBef>
            <a:spcAft>
              <a:spcPts val="800"/>
            </a:spcAft>
            <a:buNone/>
          </a:pPr>
          <a:r>
            <a:rPr lang="en-GB" sz="1100" kern="1200"/>
            <a:t>If you receive queries about the SDE, we’ve created a helpful </a:t>
          </a:r>
          <a:r>
            <a:rPr lang="en-GB" sz="1100" kern="1200">
              <a:hlinkClick xmlns:r="http://schemas.openxmlformats.org/officeDocument/2006/relationships" r:id="rId2"/>
            </a:rPr>
            <a:t>FAQ on our website</a:t>
          </a:r>
          <a:r>
            <a:rPr lang="en-GB" sz="1100" kern="1200"/>
            <a:t>. Or if you’d prefer, simply refer them to the campaign team - we’re here to help!</a:t>
          </a:r>
        </a:p>
      </dsp:txBody>
      <dsp:txXfrm>
        <a:off x="5123636" y="9924"/>
        <a:ext cx="1551748" cy="2844001"/>
      </dsp:txXfrm>
    </dsp:sp>
    <dsp:sp modelId="{CD19EB4D-006E-49D9-A577-69BE4357A39A}">
      <dsp:nvSpPr>
        <dsp:cNvPr id="0" name=""/>
        <dsp:cNvSpPr/>
      </dsp:nvSpPr>
      <dsp:spPr>
        <a:xfrm>
          <a:off x="6830560" y="9924"/>
          <a:ext cx="1551748" cy="2844001"/>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68580" numCol="1" spcCol="1270" anchor="t" anchorCtr="0">
          <a:noAutofit/>
        </a:bodyPr>
        <a:lstStyle/>
        <a:p>
          <a:pPr marL="0" lvl="0" indent="0" algn="l" defTabSz="800100">
            <a:lnSpc>
              <a:spcPct val="100000"/>
            </a:lnSpc>
            <a:spcBef>
              <a:spcPct val="0"/>
            </a:spcBef>
            <a:spcAft>
              <a:spcPts val="800"/>
            </a:spcAft>
            <a:buNone/>
          </a:pPr>
          <a:r>
            <a:rPr lang="en-GB" sz="1800" b="1" kern="1200">
              <a:solidFill>
                <a:schemeClr val="accent1"/>
              </a:solidFill>
            </a:rPr>
            <a:t>Track and share engagement</a:t>
          </a:r>
        </a:p>
        <a:p>
          <a:pPr marL="0" lvl="0" indent="0" algn="l" defTabSz="800100">
            <a:lnSpc>
              <a:spcPct val="100000"/>
            </a:lnSpc>
            <a:spcBef>
              <a:spcPct val="0"/>
            </a:spcBef>
            <a:spcAft>
              <a:spcPts val="800"/>
            </a:spcAft>
            <a:buNone/>
          </a:pPr>
          <a:r>
            <a:rPr lang="en-GB" sz="1100" kern="1200"/>
            <a:t>Monitor how your audience interacts with the campaign (e.g., likes, shares, and comments). We would greatly appreciate it if you could share your engagement insights with the campaign team. </a:t>
          </a:r>
        </a:p>
      </dsp:txBody>
      <dsp:txXfrm>
        <a:off x="6830560" y="9924"/>
        <a:ext cx="1551748" cy="284400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FEBBFF48-AC05-454C-851B-72431D489A83}" type="datetimeFigureOut">
              <a:rPr lang="en-GB" smtClean="0"/>
              <a:t>07/04/2025</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26720AD0-DA5E-3140-BD2F-207D9EB93A73}" type="slidenum">
              <a:rPr lang="en-GB" smtClean="0"/>
              <a:t>‹#›</a:t>
            </a:fld>
            <a:endParaRPr lang="en-GB"/>
          </a:p>
        </p:txBody>
      </p:sp>
    </p:spTree>
    <p:extLst>
      <p:ext uri="{BB962C8B-B14F-4D97-AF65-F5344CB8AC3E}">
        <p14:creationId xmlns:p14="http://schemas.microsoft.com/office/powerpoint/2010/main" val="928336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NSDE Main cover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41D32E-6CD1-06B0-9D2E-906BDF4F083C}"/>
              </a:ext>
            </a:extLst>
          </p:cNvPr>
          <p:cNvSpPr/>
          <p:nvPr userDrawn="1"/>
        </p:nvSpPr>
        <p:spPr>
          <a:xfrm>
            <a:off x="0" y="1"/>
            <a:ext cx="9144000" cy="51435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544DE89D-98F5-583F-A4BA-2A4D0F1BBDA9}"/>
              </a:ext>
            </a:extLst>
          </p:cNvPr>
          <p:cNvSpPr>
            <a:spLocks noGrp="1"/>
          </p:cNvSpPr>
          <p:nvPr>
            <p:ph type="body" sz="quarter" idx="10" hasCustomPrompt="1"/>
          </p:nvPr>
        </p:nvSpPr>
        <p:spPr>
          <a:xfrm>
            <a:off x="4572000" y="3674414"/>
            <a:ext cx="4271962" cy="787400"/>
          </a:xfrm>
        </p:spPr>
        <p:txBody>
          <a:bodyPr>
            <a:noAutofit/>
          </a:bodyPr>
          <a:lstStyle>
            <a:lvl1pPr marL="0" indent="0">
              <a:buNone/>
              <a:defRPr sz="2400" b="1">
                <a:solidFill>
                  <a:schemeClr val="accent2">
                    <a:lumMod val="20000"/>
                    <a:lumOff val="80000"/>
                  </a:schemeClr>
                </a:solidFill>
              </a:defRPr>
            </a:lvl1pPr>
          </a:lstStyle>
          <a:p>
            <a:pPr lvl="0"/>
            <a:r>
              <a:rPr lang="en-GB"/>
              <a:t>Subheading here</a:t>
            </a:r>
            <a:endParaRPr lang="en-US"/>
          </a:p>
        </p:txBody>
      </p:sp>
      <p:sp>
        <p:nvSpPr>
          <p:cNvPr id="2" name="Title 1"/>
          <p:cNvSpPr>
            <a:spLocks noGrp="1"/>
          </p:cNvSpPr>
          <p:nvPr>
            <p:ph type="ctrTitle" hasCustomPrompt="1"/>
          </p:nvPr>
        </p:nvSpPr>
        <p:spPr>
          <a:xfrm>
            <a:off x="4572000" y="2053534"/>
            <a:ext cx="4271962" cy="1612641"/>
          </a:xfrm>
          <a:prstGeom prst="rect">
            <a:avLst/>
          </a:prstGeom>
        </p:spPr>
        <p:txBody>
          <a:bodyPr anchor="b"/>
          <a:lstStyle>
            <a:lvl1pPr algn="l">
              <a:defRPr sz="4500" b="1">
                <a:solidFill>
                  <a:schemeClr val="bg1"/>
                </a:solidFill>
              </a:defRPr>
            </a:lvl1pPr>
          </a:lstStyle>
          <a:p>
            <a:r>
              <a:rPr lang="en-GB"/>
              <a:t>Title of presentation</a:t>
            </a:r>
            <a:endParaRPr lang="en-US"/>
          </a:p>
        </p:txBody>
      </p:sp>
      <p:pic>
        <p:nvPicPr>
          <p:cNvPr id="4" name="Picture 3">
            <a:extLst>
              <a:ext uri="{FF2B5EF4-FFF2-40B4-BE49-F238E27FC236}">
                <a16:creationId xmlns:a16="http://schemas.microsoft.com/office/drawing/2014/main" id="{B68DC6E1-C314-AD48-094B-B4338B8CB58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4271962" cy="5143500"/>
          </a:xfrm>
          <a:prstGeom prst="rect">
            <a:avLst/>
          </a:prstGeom>
        </p:spPr>
      </p:pic>
      <p:pic>
        <p:nvPicPr>
          <p:cNvPr id="9" name="Picture 8" descr="Logo&#10;&#10;Description automatically generated">
            <a:extLst>
              <a:ext uri="{FF2B5EF4-FFF2-40B4-BE49-F238E27FC236}">
                <a16:creationId xmlns:a16="http://schemas.microsoft.com/office/drawing/2014/main" id="{E9C389B5-C14A-071C-1565-5CBB2547CB8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11923" y="0"/>
            <a:ext cx="1432077" cy="921303"/>
          </a:xfrm>
          <a:prstGeom prst="rect">
            <a:avLst/>
          </a:prstGeom>
        </p:spPr>
      </p:pic>
      <p:pic>
        <p:nvPicPr>
          <p:cNvPr id="22" name="Picture 21" descr="Logo&#10;&#10;Description automatically generated">
            <a:extLst>
              <a:ext uri="{FF2B5EF4-FFF2-40B4-BE49-F238E27FC236}">
                <a16:creationId xmlns:a16="http://schemas.microsoft.com/office/drawing/2014/main" id="{679CD6B1-9780-36DD-5573-8E12744E1C7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07926" y="1564757"/>
            <a:ext cx="3774272" cy="2713672"/>
          </a:xfrm>
          <a:prstGeom prst="rect">
            <a:avLst/>
          </a:prstGeom>
        </p:spPr>
      </p:pic>
    </p:spTree>
    <p:extLst>
      <p:ext uri="{BB962C8B-B14F-4D97-AF65-F5344CB8AC3E}">
        <p14:creationId xmlns:p14="http://schemas.microsoft.com/office/powerpoint/2010/main" val="3559693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NSDE Break Pag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9" y="2536626"/>
            <a:ext cx="4191857" cy="994172"/>
          </a:xfrm>
          <a:prstGeom prst="rect">
            <a:avLst/>
          </a:prstGeom>
        </p:spPr>
        <p:txBody>
          <a:bodyPr anchor="b" anchorCtr="0">
            <a:noAutofit/>
          </a:bodyPr>
          <a:lstStyle>
            <a:lvl1pPr>
              <a:defRPr sz="3500" b="1">
                <a:solidFill>
                  <a:schemeClr val="accent1"/>
                </a:solidFill>
              </a:defRPr>
            </a:lvl1pPr>
          </a:lstStyle>
          <a:p>
            <a:r>
              <a:rPr lang="en-GB"/>
              <a:t>Breaker </a:t>
            </a:r>
            <a:br>
              <a:rPr lang="en-GB"/>
            </a:br>
            <a:r>
              <a:rPr lang="en-GB"/>
              <a:t>page style 1</a:t>
            </a:r>
            <a:endParaRPr lang="en-US"/>
          </a:p>
        </p:txBody>
      </p:sp>
      <p:sp>
        <p:nvSpPr>
          <p:cNvPr id="7" name="Text Placeholder 14">
            <a:extLst>
              <a:ext uri="{FF2B5EF4-FFF2-40B4-BE49-F238E27FC236}">
                <a16:creationId xmlns:a16="http://schemas.microsoft.com/office/drawing/2014/main" id="{F3FF7951-6EA6-7414-2CC3-5D2A42E4E0F0}"/>
              </a:ext>
            </a:extLst>
          </p:cNvPr>
          <p:cNvSpPr>
            <a:spLocks noGrp="1"/>
          </p:cNvSpPr>
          <p:nvPr>
            <p:ph type="body" sz="quarter" idx="10" hasCustomPrompt="1"/>
          </p:nvPr>
        </p:nvSpPr>
        <p:spPr>
          <a:xfrm>
            <a:off x="4572000" y="3530798"/>
            <a:ext cx="4191855" cy="787400"/>
          </a:xfrm>
        </p:spPr>
        <p:txBody>
          <a:bodyPr>
            <a:noAutofit/>
          </a:bodyPr>
          <a:lstStyle>
            <a:lvl1pPr marL="0" indent="0">
              <a:buNone/>
              <a:defRPr sz="3500" b="1">
                <a:solidFill>
                  <a:schemeClr val="accent2"/>
                </a:solidFill>
              </a:defRPr>
            </a:lvl1pPr>
          </a:lstStyle>
          <a:p>
            <a:pPr lvl="0"/>
            <a:r>
              <a:rPr lang="en-GB"/>
              <a:t>with keyword</a:t>
            </a:r>
            <a:endParaRPr lang="en-US"/>
          </a:p>
        </p:txBody>
      </p:sp>
      <p:pic>
        <p:nvPicPr>
          <p:cNvPr id="4" name="Picture 3">
            <a:extLst>
              <a:ext uri="{FF2B5EF4-FFF2-40B4-BE49-F238E27FC236}">
                <a16:creationId xmlns:a16="http://schemas.microsoft.com/office/drawing/2014/main" id="{2161C019-8EDE-6BFF-BBD6-69A6E3D6721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 y="939773"/>
            <a:ext cx="4289502" cy="4222777"/>
          </a:xfrm>
          <a:prstGeom prst="rect">
            <a:avLst/>
          </a:prstGeom>
        </p:spPr>
      </p:pic>
    </p:spTree>
    <p:extLst>
      <p:ext uri="{BB962C8B-B14F-4D97-AF65-F5344CB8AC3E}">
        <p14:creationId xmlns:p14="http://schemas.microsoft.com/office/powerpoint/2010/main" val="529336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NSDE Break Pag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302BAA-7DAD-E0F9-1660-3470520BAB19}"/>
              </a:ext>
            </a:extLst>
          </p:cNvPr>
          <p:cNvSpPr/>
          <p:nvPr userDrawn="1"/>
        </p:nvSpPr>
        <p:spPr>
          <a:xfrm>
            <a:off x="-2" y="0"/>
            <a:ext cx="9144001" cy="51435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1999" y="2536626"/>
            <a:ext cx="4191855" cy="994172"/>
          </a:xfrm>
          <a:prstGeom prst="rect">
            <a:avLst/>
          </a:prstGeom>
        </p:spPr>
        <p:txBody>
          <a:bodyPr anchor="b" anchorCtr="0">
            <a:noAutofit/>
          </a:bodyPr>
          <a:lstStyle>
            <a:lvl1pPr>
              <a:defRPr sz="3500" b="1">
                <a:solidFill>
                  <a:schemeClr val="bg1"/>
                </a:solidFill>
              </a:defRPr>
            </a:lvl1pPr>
          </a:lstStyle>
          <a:p>
            <a:r>
              <a:rPr lang="en-GB"/>
              <a:t>Breaker </a:t>
            </a:r>
            <a:br>
              <a:rPr lang="en-GB"/>
            </a:br>
            <a:r>
              <a:rPr lang="en-GB"/>
              <a:t>page style 2</a:t>
            </a:r>
            <a:endParaRPr lang="en-US"/>
          </a:p>
        </p:txBody>
      </p:sp>
      <p:sp>
        <p:nvSpPr>
          <p:cNvPr id="7" name="Text Placeholder 14">
            <a:extLst>
              <a:ext uri="{FF2B5EF4-FFF2-40B4-BE49-F238E27FC236}">
                <a16:creationId xmlns:a16="http://schemas.microsoft.com/office/drawing/2014/main" id="{F3FF7951-6EA6-7414-2CC3-5D2A42E4E0F0}"/>
              </a:ext>
            </a:extLst>
          </p:cNvPr>
          <p:cNvSpPr>
            <a:spLocks noGrp="1"/>
          </p:cNvSpPr>
          <p:nvPr>
            <p:ph type="body" sz="quarter" idx="10" hasCustomPrompt="1"/>
          </p:nvPr>
        </p:nvSpPr>
        <p:spPr>
          <a:xfrm>
            <a:off x="4572000" y="3530798"/>
            <a:ext cx="4191853" cy="787400"/>
          </a:xfrm>
        </p:spPr>
        <p:txBody>
          <a:bodyPr>
            <a:noAutofit/>
          </a:bodyPr>
          <a:lstStyle>
            <a:lvl1pPr marL="0" indent="0">
              <a:buNone/>
              <a:defRPr sz="3500" b="1">
                <a:solidFill>
                  <a:schemeClr val="accent2">
                    <a:lumMod val="20000"/>
                    <a:lumOff val="80000"/>
                  </a:schemeClr>
                </a:solidFill>
              </a:defRPr>
            </a:lvl1pPr>
          </a:lstStyle>
          <a:p>
            <a:pPr lvl="0"/>
            <a:r>
              <a:rPr lang="en-GB"/>
              <a:t>with keyword</a:t>
            </a:r>
            <a:endParaRPr lang="en-US"/>
          </a:p>
        </p:txBody>
      </p:sp>
      <p:pic>
        <p:nvPicPr>
          <p:cNvPr id="9" name="Picture 8">
            <a:extLst>
              <a:ext uri="{FF2B5EF4-FFF2-40B4-BE49-F238E27FC236}">
                <a16:creationId xmlns:a16="http://schemas.microsoft.com/office/drawing/2014/main" id="{4D52229B-01B0-9BA3-823D-F0318C2E1C4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938210"/>
            <a:ext cx="4291087" cy="4224336"/>
          </a:xfrm>
          <a:prstGeom prst="rect">
            <a:avLst/>
          </a:prstGeom>
        </p:spPr>
      </p:pic>
      <p:pic>
        <p:nvPicPr>
          <p:cNvPr id="11" name="Picture 10">
            <a:extLst>
              <a:ext uri="{FF2B5EF4-FFF2-40B4-BE49-F238E27FC236}">
                <a16:creationId xmlns:a16="http://schemas.microsoft.com/office/drawing/2014/main" id="{9988DC2B-1AFD-97FE-5908-80C4A9B41D26}"/>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9143998" cy="5143499"/>
          </a:xfrm>
          <a:prstGeom prst="rect">
            <a:avLst/>
          </a:prstGeom>
        </p:spPr>
      </p:pic>
    </p:spTree>
    <p:extLst>
      <p:ext uri="{BB962C8B-B14F-4D97-AF65-F5344CB8AC3E}">
        <p14:creationId xmlns:p14="http://schemas.microsoft.com/office/powerpoint/2010/main" val="1721276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NSDE Image Content P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045204-8C74-0CA1-E496-68CEE143348B}"/>
              </a:ext>
            </a:extLst>
          </p:cNvPr>
          <p:cNvPicPr>
            <a:picLocks noChangeAspect="1"/>
          </p:cNvPicPr>
          <p:nvPr userDrawn="1"/>
        </p:nvPicPr>
        <p:blipFill>
          <a:blip r:embed="rId2" cstate="print">
            <a:grayscl/>
            <a:extLst>
              <a:ext uri="{28A0092B-C50C-407E-A947-70E740481C1C}">
                <a14:useLocalDpi xmlns:a14="http://schemas.microsoft.com/office/drawing/2010/main"/>
              </a:ext>
            </a:extLst>
          </a:blip>
          <a:srcRect/>
          <a:stretch/>
        </p:blipFill>
        <p:spPr>
          <a:xfrm>
            <a:off x="3261228" y="938210"/>
            <a:ext cx="1015558" cy="4219575"/>
          </a:xfrm>
          <a:prstGeom prst="rect">
            <a:avLst/>
          </a:prstGeom>
        </p:spPr>
      </p:pic>
      <p:sp>
        <p:nvSpPr>
          <p:cNvPr id="5" name="Content Placeholder 3">
            <a:extLst>
              <a:ext uri="{FF2B5EF4-FFF2-40B4-BE49-F238E27FC236}">
                <a16:creationId xmlns:a16="http://schemas.microsoft.com/office/drawing/2014/main" id="{4D5F2FDD-F975-E78B-29D8-6C0E1310D66F}"/>
              </a:ext>
            </a:extLst>
          </p:cNvPr>
          <p:cNvSpPr>
            <a:spLocks noGrp="1"/>
          </p:cNvSpPr>
          <p:nvPr>
            <p:ph sz="half" idx="2"/>
          </p:nvPr>
        </p:nvSpPr>
        <p:spPr>
          <a:xfrm>
            <a:off x="4571998" y="2802215"/>
            <a:ext cx="4191857" cy="209855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Picture Placeholder 9">
            <a:extLst>
              <a:ext uri="{FF2B5EF4-FFF2-40B4-BE49-F238E27FC236}">
                <a16:creationId xmlns:a16="http://schemas.microsoft.com/office/drawing/2014/main" id="{0A2515DF-F3E5-8F3B-123E-214DE70B1E04}"/>
              </a:ext>
            </a:extLst>
          </p:cNvPr>
          <p:cNvSpPr>
            <a:spLocks noGrp="1"/>
          </p:cNvSpPr>
          <p:nvPr>
            <p:ph type="pic" sz="quarter" idx="10"/>
          </p:nvPr>
        </p:nvSpPr>
        <p:spPr>
          <a:xfrm>
            <a:off x="0" y="938209"/>
            <a:ext cx="3260725" cy="4205291"/>
          </a:xfrm>
          <a:solidFill>
            <a:schemeClr val="bg2"/>
          </a:solidFill>
        </p:spPr>
        <p:txBody>
          <a:bodyPr tIns="1260000" bIns="46800" anchor="t" anchorCtr="0"/>
          <a:lstStyle>
            <a:lvl1pPr marL="0" indent="0" algn="ctr">
              <a:buNone/>
              <a:defRPr b="1"/>
            </a:lvl1pPr>
          </a:lstStyle>
          <a:p>
            <a:endParaRPr lang="en-US"/>
          </a:p>
        </p:txBody>
      </p:sp>
      <p:sp>
        <p:nvSpPr>
          <p:cNvPr id="14" name="Text Placeholder 13">
            <a:extLst>
              <a:ext uri="{FF2B5EF4-FFF2-40B4-BE49-F238E27FC236}">
                <a16:creationId xmlns:a16="http://schemas.microsoft.com/office/drawing/2014/main" id="{963D2B78-4458-4C4E-F821-C3781CAE4D0D}"/>
              </a:ext>
            </a:extLst>
          </p:cNvPr>
          <p:cNvSpPr>
            <a:spLocks noGrp="1"/>
          </p:cNvSpPr>
          <p:nvPr>
            <p:ph type="body" sz="quarter" idx="12" hasCustomPrompt="1"/>
          </p:nvPr>
        </p:nvSpPr>
        <p:spPr>
          <a:xfrm>
            <a:off x="4571998" y="1284270"/>
            <a:ext cx="4191858" cy="1396195"/>
          </a:xfrm>
        </p:spPr>
        <p:txBody>
          <a:bodyPr anchor="b" anchorCtr="0">
            <a:noAutofit/>
          </a:bodyPr>
          <a:lstStyle>
            <a:lvl1pPr marL="0" indent="0">
              <a:buNone/>
              <a:defRPr sz="3000">
                <a:solidFill>
                  <a:schemeClr val="accent1"/>
                </a:solidFill>
              </a:defRPr>
            </a:lvl1pPr>
            <a:lvl2pPr marL="342900" indent="0">
              <a:buNone/>
              <a:defRPr sz="3000"/>
            </a:lvl2pPr>
            <a:lvl3pPr marL="685800" indent="0">
              <a:buNone/>
              <a:defRPr sz="3000"/>
            </a:lvl3pPr>
            <a:lvl4pPr marL="1028700" indent="0">
              <a:buNone/>
              <a:defRPr sz="3000"/>
            </a:lvl4pPr>
            <a:lvl5pPr marL="1371600" indent="0">
              <a:buNone/>
              <a:defRPr sz="3000"/>
            </a:lvl5pPr>
          </a:lstStyle>
          <a:p>
            <a:pPr lvl="0"/>
            <a:r>
              <a:rPr lang="en-GB"/>
              <a:t>Image slide title</a:t>
            </a:r>
            <a:endParaRPr lang="en-US"/>
          </a:p>
        </p:txBody>
      </p:sp>
    </p:spTree>
    <p:extLst>
      <p:ext uri="{BB962C8B-B14F-4D97-AF65-F5344CB8AC3E}">
        <p14:creationId xmlns:p14="http://schemas.microsoft.com/office/powerpoint/2010/main" val="3468077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NSD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0144" y="1003309"/>
            <a:ext cx="8383712" cy="994172"/>
          </a:xfrm>
          <a:prstGeom prst="rect">
            <a:avLst/>
          </a:prstGeom>
        </p:spPr>
        <p:txBody>
          <a:bodyPr/>
          <a:lstStyle>
            <a:lvl1pPr>
              <a:defRPr lang="en-US" dirty="0"/>
            </a:lvl1pPr>
          </a:lstStyle>
          <a:p>
            <a:r>
              <a:rPr lang="en-GB"/>
              <a:t>Click to edit Master title style</a:t>
            </a:r>
            <a:endParaRPr lang="en-US"/>
          </a:p>
        </p:txBody>
      </p:sp>
      <p:sp>
        <p:nvSpPr>
          <p:cNvPr id="3" name="Content Placeholder 2"/>
          <p:cNvSpPr>
            <a:spLocks noGrp="1"/>
          </p:cNvSpPr>
          <p:nvPr>
            <p:ph sz="half" idx="1"/>
          </p:nvPr>
        </p:nvSpPr>
        <p:spPr>
          <a:xfrm>
            <a:off x="380143" y="2098684"/>
            <a:ext cx="8383711" cy="2863734"/>
          </a:xfrm>
        </p:spPr>
        <p:txBody>
          <a:bodyPr/>
          <a:lstStyle>
            <a:lvl1pPr>
              <a:defRPr lang="en-GB" dirty="0"/>
            </a:lvl1pPr>
            <a:lvl2pPr>
              <a:defRPr lang="en-GB" dirty="0"/>
            </a:lvl2pPr>
            <a:lvl3pPr>
              <a:defRPr lang="en-GB" dirty="0"/>
            </a:lvl3pPr>
            <a:lvl4pPr>
              <a:defRPr lang="en-GB" dirty="0"/>
            </a:lvl4pPr>
            <a:lvl5pPr>
              <a:defRPr lang="en-US"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58023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NSDE title and content 2 column">
    <p:spTree>
      <p:nvGrpSpPr>
        <p:cNvPr id="1" name=""/>
        <p:cNvGrpSpPr/>
        <p:nvPr/>
      </p:nvGrpSpPr>
      <p:grpSpPr>
        <a:xfrm>
          <a:off x="0" y="0"/>
          <a:ext cx="0" cy="0"/>
          <a:chOff x="0" y="0"/>
          <a:chExt cx="0" cy="0"/>
        </a:xfrm>
      </p:grpSpPr>
      <p:sp>
        <p:nvSpPr>
          <p:cNvPr id="2" name="Title 1"/>
          <p:cNvSpPr>
            <a:spLocks noGrp="1"/>
          </p:cNvSpPr>
          <p:nvPr>
            <p:ph type="title"/>
          </p:nvPr>
        </p:nvSpPr>
        <p:spPr>
          <a:xfrm>
            <a:off x="380144" y="1003309"/>
            <a:ext cx="8383712" cy="994172"/>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380144" y="2098684"/>
            <a:ext cx="4134706" cy="28637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49" y="2098684"/>
            <a:ext cx="4134705" cy="28637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183719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0143" y="1070918"/>
            <a:ext cx="8135207" cy="84668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80143" y="2098685"/>
            <a:ext cx="8135207" cy="286373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a:extLst>
              <a:ext uri="{FF2B5EF4-FFF2-40B4-BE49-F238E27FC236}">
                <a16:creationId xmlns:a16="http://schemas.microsoft.com/office/drawing/2014/main" id="{4F84BA3A-BB6B-E252-5356-E4C08F16AF9D}"/>
              </a:ext>
              <a:ext uri="{C183D7F6-B498-43B3-948B-1728B52AA6E4}">
                <adec:decorative xmlns:adec="http://schemas.microsoft.com/office/drawing/2017/decorative" val="1"/>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090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8" r:id="rId3"/>
    <p:sldLayoutId id="2147483669" r:id="rId4"/>
    <p:sldLayoutId id="2147483664" r:id="rId5"/>
    <p:sldLayoutId id="2147483671" r:id="rId6"/>
  </p:sldLayoutIdLst>
  <p:txStyles>
    <p:titleStyle>
      <a:lvl1pPr algn="l" defTabSz="685800" rtl="0" eaLnBrk="1" latinLnBrk="0" hangingPunct="1">
        <a:lnSpc>
          <a:spcPct val="90000"/>
        </a:lnSpc>
        <a:spcBef>
          <a:spcPct val="0"/>
        </a:spcBef>
        <a:buNone/>
        <a:defRPr sz="3000" kern="1200">
          <a:solidFill>
            <a:schemeClr val="accent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essexsde.nhs.uk/wp-content/uploads/2025/03/Quote-30-Ian-Girling-CEO-of-Dorset-Chamber-scaled.jpg" TargetMode="External"/><Relationship Id="rId2" Type="http://schemas.openxmlformats.org/officeDocument/2006/relationships/hyperlink" Target="https://wsde.typeform.com/WessexSDE" TargetMode="Externa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wessexsde.nhs.uk/wp-content/uploads/2025/03/Quote-21-Dr-Dan-Bayliss-Chief-Medical-Officer-for-Hampshire-Isle-of-Wight-scaled.jp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wessexsde.nhs.uk/have-your-say" TargetMode="External"/><Relationship Id="rId2" Type="http://schemas.openxmlformats.org/officeDocument/2006/relationships/hyperlink" Target="https://wessexsde.nhs.uk/wp-content/uploads/2025/03/Quote-1-John-from-Eastleigh-scaled.jpg" TargetMode="Externa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hyperlink" Target="https://wessexsde.nhs.uk/wp-content/uploads/2025/02/Sandra-Importance-of-hearing-diverse-voices.mp4"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essexsde.nhs.uk/wp-content/uploads/2025/02/Diana-Eccles-Understanding-societal-impacts-on-health.mp4" TargetMode="External"/><Relationship Id="rId2" Type="http://schemas.openxmlformats.org/officeDocument/2006/relationships/hyperlink" Target="http://www.wessexsde.nhs.uk/have-your-say" TargetMode="External"/><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hyperlink" Target="https://wessexsde.nhs.uk/wp-content/uploads/2025/03/Quote-27-Mark-Ind-CEO-of-Heartbeat-scaled.jp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essexsde.nhs.uk/wp-content/uploads/2025/02/Quiz-1-scaled.jpg" TargetMode="External"/><Relationship Id="rId7" Type="http://schemas.openxmlformats.org/officeDocument/2006/relationships/image" Target="../media/image25.jpeg"/><Relationship Id="rId2" Type="http://schemas.openxmlformats.org/officeDocument/2006/relationships/hyperlink" Target="https://wsde.typeform.com/WessexSDE" TargetMode="Externa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hyperlink" Target="https://wessexsde.nhs.uk/wp-content/uploads/2025/03/Dr-Phil-Hyde-PRANA.mp4" TargetMode="External"/><Relationship Id="rId4" Type="http://schemas.openxmlformats.org/officeDocument/2006/relationships/hyperlink" Target="http://www.wessexsde.nhs.uk/have-your-say"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essexsde.nhs.uk/wp-content/uploads/2025/02/Improving-Tomorrows-Health-3x-Listicles.zip"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s://wessexsde.nhs.uk/"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http://www.wessexsde.nhs.uk/have-your-say"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mailto:wessexsde@uhs.nhs.uk"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hyperlink" Target="http://www.wessexsde.nhs.uk/have-your-say"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essexsde.nhs.uk/wp-content/uploads/2025/02/A5-Leaflet-%E2%80%93-SINGLE-PAGES-WITHOUT-BLEED.pdf" TargetMode="External"/><Relationship Id="rId2" Type="http://schemas.openxmlformats.org/officeDocument/2006/relationships/hyperlink" Target="https://wessexsde.nhs.uk/wp-content/uploads/2025/02/A4-Poster-%E2%80%93-WITHOUT-BLEED.pdf" TargetMode="Externa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essexsde.nhs.uk/wp-content/uploads/2025/02/Improving-Tomorrows-Health-Digital-Screens-Content.zip"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sde.typeform.com/WessexSDE" TargetMode="External"/><Relationship Id="rId2" Type="http://schemas.openxmlformats.org/officeDocument/2006/relationships/hyperlink" Target="https://wessexsde.nhs.uk/wp-content/uploads/2025/02/Quiz-1-scaled.jpg" TargetMode="Externa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wessexsde.nhs.uk/wp-content/uploads/2025/02/Animation-%E2%80%93-Where-your-data-goes.mp4" TargetMode="External"/><Relationship Id="rId1" Type="http://schemas.openxmlformats.org/officeDocument/2006/relationships/slideLayout" Target="../slideLayouts/slideLayout5.xml"/><Relationship Id="rId5" Type="http://schemas.openxmlformats.org/officeDocument/2006/relationships/hyperlink" Target="https://wessexsde.nhs.uk/have-your-say/" TargetMode="External"/><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essexsde.nhs.uk/wp-content/uploads/2025/02/Improving-Tomorrows-Health-Quote-Bank.zip"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wessexsde.nhs.uk/media/"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mailto:ralph.scott@opyn.consulting" TargetMode="External"/><Relationship Id="rId2" Type="http://schemas.openxmlformats.org/officeDocument/2006/relationships/hyperlink" Target="mailto:fiona.beveridge@opyn.consulting" TargetMode="External"/><Relationship Id="rId1" Type="http://schemas.openxmlformats.org/officeDocument/2006/relationships/slideLayout" Target="../slideLayouts/slideLayout6.xml"/><Relationship Id="rId4" Type="http://schemas.openxmlformats.org/officeDocument/2006/relationships/hyperlink" Target="mailto:wessexsde@uhs.nhs.uk"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essexsde.nhs.uk/media/"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s://wessexsde.nhs.uk/wp-content/uploads/2025/02/Animation-%E2%80%93-Where-your-data-goes.mp4" TargetMode="External"/><Relationship Id="rId7" Type="http://schemas.openxmlformats.org/officeDocument/2006/relationships/image" Target="../media/image12.jpeg"/><Relationship Id="rId2" Type="http://schemas.openxmlformats.org/officeDocument/2006/relationships/hyperlink" Target="http://www.wessexsde.nhs.uk/have-your-say" TargetMode="External"/><Relationship Id="rId1" Type="http://schemas.openxmlformats.org/officeDocument/2006/relationships/slideLayout" Target="../slideLayouts/slideLayout5.xml"/><Relationship Id="rId6" Type="http://schemas.openxmlformats.org/officeDocument/2006/relationships/hyperlink" Target="http://www.wessexsde.nhs.uk/" TargetMode="External"/><Relationship Id="rId5" Type="http://schemas.openxmlformats.org/officeDocument/2006/relationships/hyperlink" Target="https://wessexsde.nhs.uk/wp-content/uploads/2025/02/ITH-campaign-graphic-with-website-and-logos-scaled.jpg" TargetMode="External"/><Relationship Id="rId4" Type="http://schemas.openxmlformats.org/officeDocument/2006/relationships/hyperlink" Target="https://wessexsde.nhs.uk/have-your-say/"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essexsde.nhs.uk/wp-content/uploads/2025/02/Quiz-1-scaled.jpg" TargetMode="External"/><Relationship Id="rId7" Type="http://schemas.openxmlformats.org/officeDocument/2006/relationships/image" Target="../media/image15.png"/><Relationship Id="rId2" Type="http://schemas.openxmlformats.org/officeDocument/2006/relationships/hyperlink" Target="https://wsde.typeform.com/WessexSDE" TargetMode="External"/><Relationship Id="rId1" Type="http://schemas.openxmlformats.org/officeDocument/2006/relationships/slideLayout" Target="../slideLayouts/slideLayout5.xml"/><Relationship Id="rId6" Type="http://schemas.openxmlformats.org/officeDocument/2006/relationships/hyperlink" Target="https://youtu.be/iKuV3YbwssM" TargetMode="External"/><Relationship Id="rId5" Type="http://schemas.openxmlformats.org/officeDocument/2006/relationships/hyperlink" Target="http://www.wessexsde.nhs.uk/have-your-say" TargetMode="Externa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s://wessexsde.nhs.uk/wp-content/uploads/2025/02/Quiz-1-scaled.jpg" TargetMode="External"/><Relationship Id="rId2" Type="http://schemas.openxmlformats.org/officeDocument/2006/relationships/hyperlink" Target="http://www.wessexsde.nhs.uk/have-your-say" TargetMode="Externa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wessexsde.nhs.uk/wp-content/uploads/2025/01/Lindsay-Public-engagement.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45C264-F603-4E45-2997-187199C98EF3}"/>
              </a:ext>
            </a:extLst>
          </p:cNvPr>
          <p:cNvSpPr>
            <a:spLocks noGrp="1"/>
          </p:cNvSpPr>
          <p:nvPr>
            <p:ph type="body" sz="quarter" idx="10"/>
          </p:nvPr>
        </p:nvSpPr>
        <p:spPr>
          <a:xfrm>
            <a:off x="4571999" y="3674414"/>
            <a:ext cx="4442528" cy="787400"/>
          </a:xfrm>
        </p:spPr>
        <p:txBody>
          <a:bodyPr/>
          <a:lstStyle/>
          <a:p>
            <a:r>
              <a:rPr lang="en-US" spc="-50"/>
              <a:t>Driving public conversation on the use of NHS patient data for research (March 2025)</a:t>
            </a:r>
          </a:p>
        </p:txBody>
      </p:sp>
      <p:sp>
        <p:nvSpPr>
          <p:cNvPr id="3" name="Title 2">
            <a:extLst>
              <a:ext uri="{FF2B5EF4-FFF2-40B4-BE49-F238E27FC236}">
                <a16:creationId xmlns:a16="http://schemas.microsoft.com/office/drawing/2014/main" id="{D42CBE62-1F8F-03D9-FC2A-2AB8B6C51BE9}"/>
              </a:ext>
            </a:extLst>
          </p:cNvPr>
          <p:cNvSpPr>
            <a:spLocks noGrp="1"/>
          </p:cNvSpPr>
          <p:nvPr>
            <p:ph type="ctrTitle"/>
          </p:nvPr>
        </p:nvSpPr>
        <p:spPr/>
        <p:txBody>
          <a:bodyPr>
            <a:noAutofit/>
          </a:bodyPr>
          <a:lstStyle/>
          <a:p>
            <a:r>
              <a:rPr lang="en-GB" sz="3600" spc="-40"/>
              <a:t>Improving Tomorrow's Health Communications Toolkit – Part 2</a:t>
            </a:r>
          </a:p>
        </p:txBody>
      </p:sp>
    </p:spTree>
    <p:extLst>
      <p:ext uri="{BB962C8B-B14F-4D97-AF65-F5344CB8AC3E}">
        <p14:creationId xmlns:p14="http://schemas.microsoft.com/office/powerpoint/2010/main" val="1167320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949F6-B4C6-06FA-83E4-2D211871E11F}"/>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A50BD2F-E573-5330-2160-2EFC51F097D5}"/>
              </a:ext>
            </a:extLst>
          </p:cNvPr>
          <p:cNvGraphicFramePr>
            <a:graphicFrameLocks/>
          </p:cNvGraphicFramePr>
          <p:nvPr>
            <p:extLst>
              <p:ext uri="{D42A27DB-BD31-4B8C-83A1-F6EECF244321}">
                <p14:modId xmlns:p14="http://schemas.microsoft.com/office/powerpoint/2010/main" val="2511031722"/>
              </p:ext>
            </p:extLst>
          </p:nvPr>
        </p:nvGraphicFramePr>
        <p:xfrm>
          <a:off x="257392" y="39352"/>
          <a:ext cx="8631913" cy="5041374"/>
        </p:xfrm>
        <a:graphic>
          <a:graphicData uri="http://schemas.openxmlformats.org/drawingml/2006/table">
            <a:tbl>
              <a:tblPr firstRow="1" bandRow="1">
                <a:tableStyleId>{5C22544A-7EE6-4342-B048-85BDC9FD1C3A}</a:tableStyleId>
              </a:tblPr>
              <a:tblGrid>
                <a:gridCol w="984670">
                  <a:extLst>
                    <a:ext uri="{9D8B030D-6E8A-4147-A177-3AD203B41FA5}">
                      <a16:colId xmlns:a16="http://schemas.microsoft.com/office/drawing/2014/main" val="2508954112"/>
                    </a:ext>
                  </a:extLst>
                </a:gridCol>
                <a:gridCol w="897794">
                  <a:extLst>
                    <a:ext uri="{9D8B030D-6E8A-4147-A177-3AD203B41FA5}">
                      <a16:colId xmlns:a16="http://schemas.microsoft.com/office/drawing/2014/main" val="3039705530"/>
                    </a:ext>
                  </a:extLst>
                </a:gridCol>
                <a:gridCol w="5055995">
                  <a:extLst>
                    <a:ext uri="{9D8B030D-6E8A-4147-A177-3AD203B41FA5}">
                      <a16:colId xmlns:a16="http://schemas.microsoft.com/office/drawing/2014/main" val="3194202728"/>
                    </a:ext>
                  </a:extLst>
                </a:gridCol>
                <a:gridCol w="1693454">
                  <a:extLst>
                    <a:ext uri="{9D8B030D-6E8A-4147-A177-3AD203B41FA5}">
                      <a16:colId xmlns:a16="http://schemas.microsoft.com/office/drawing/2014/main" val="436312863"/>
                    </a:ext>
                  </a:extLst>
                </a:gridCol>
              </a:tblGrid>
              <a:tr h="359359">
                <a:tc>
                  <a:txBody>
                    <a:bodyPr/>
                    <a:lstStyle/>
                    <a:p>
                      <a:pPr algn="l">
                        <a:lnSpc>
                          <a:spcPct val="90000"/>
                        </a:lnSpc>
                      </a:pPr>
                      <a:r>
                        <a:rPr lang="en-GB" sz="1000" spc="-20" baseline="0" dirty="0">
                          <a:latin typeface="+mn-lt"/>
                        </a:rPr>
                        <a:t>DATE &amp; ACTION</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a:lnSpc>
                          <a:spcPct val="90000"/>
                        </a:lnSpc>
                      </a:pPr>
                      <a:r>
                        <a:rPr lang="en-GB" sz="1000">
                          <a:latin typeface="+mn-lt"/>
                        </a:rPr>
                        <a:t>PLATFORM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a:lnSpc>
                          <a:spcPct val="90000"/>
                        </a:lnSpc>
                      </a:pPr>
                      <a:r>
                        <a:rPr lang="en-GB" sz="1000">
                          <a:latin typeface="+mn-lt"/>
                        </a:rPr>
                        <a:t>COPY</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a:lnSpc>
                          <a:spcPct val="90000"/>
                        </a:lnSpc>
                      </a:pPr>
                      <a:r>
                        <a:rPr lang="en-GB" sz="1000">
                          <a:latin typeface="+mn-lt"/>
                        </a:rPr>
                        <a:t>ASSET</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266510707"/>
                  </a:ext>
                </a:extLst>
              </a:tr>
              <a:tr h="1637873">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spcBef>
                          <a:spcPts val="400"/>
                        </a:spcBef>
                        <a:spcAft>
                          <a:spcPts val="400"/>
                        </a:spcAft>
                      </a:pPr>
                      <a:r>
                        <a:rPr lang="en-GB" sz="1000" b="0">
                          <a:solidFill>
                            <a:schemeClr val="tx1"/>
                          </a:solidFill>
                          <a:latin typeface="+mn-lt"/>
                        </a:rPr>
                        <a:t>Week 6 – w/c 31 March – </a:t>
                      </a:r>
                      <a:r>
                        <a:rPr lang="en-GB" sz="1000" b="1">
                          <a:solidFill>
                            <a:schemeClr val="tx1"/>
                          </a:solidFill>
                          <a:latin typeface="+mn-lt"/>
                        </a:rPr>
                        <a:t>impact on our local economy</a:t>
                      </a:r>
                    </a:p>
                  </a:txBody>
                  <a:tcPr marL="68580" marR="68580" marT="34290" marB="3429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spcBef>
                          <a:spcPts val="400"/>
                        </a:spcBef>
                        <a:spcAft>
                          <a:spcPts val="400"/>
                        </a:spcAft>
                      </a:pPr>
                      <a:r>
                        <a:rPr lang="en-GB" sz="1000">
                          <a:latin typeface="+mn-lt"/>
                        </a:rPr>
                        <a:t>Facebook, LinkedIn and Instagram</a:t>
                      </a:r>
                    </a:p>
                  </a:txBody>
                  <a:tcPr marL="68580" marR="68580" marT="34290" marB="3429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100000"/>
                        </a:lnSpc>
                        <a:spcBef>
                          <a:spcPts val="400"/>
                        </a:spcBef>
                        <a:spcAft>
                          <a:spcPts val="400"/>
                        </a:spcAft>
                      </a:pPr>
                      <a:r>
                        <a:rPr lang="en-GB" sz="1000" kern="100" dirty="0">
                          <a:solidFill>
                            <a:srgbClr val="000000"/>
                          </a:solidFill>
                          <a:effectLst/>
                          <a:latin typeface="+mn-lt"/>
                          <a:ea typeface="Aptos" panose="020B0004020202020204" pitchFamily="34" charset="0"/>
                          <a:cs typeface="Times New Roman"/>
                        </a:rPr>
                        <a:t>Ian Girling, Chief Executive @DorsetChamber explains why the Wessex Secure Data Environment stands to benefit the local economy </a:t>
                      </a:r>
                      <a:r>
                        <a:rPr lang="en-GB" sz="1000" dirty="0"/>
                        <a:t>💰</a:t>
                      </a:r>
                      <a:r>
                        <a:rPr lang="en-GB" sz="1000" kern="100" dirty="0">
                          <a:solidFill>
                            <a:srgbClr val="000000"/>
                          </a:solidFill>
                          <a:effectLst/>
                          <a:latin typeface="+mn-lt"/>
                          <a:ea typeface="Aptos" panose="020B0004020202020204" pitchFamily="34" charset="0"/>
                          <a:cs typeface="Times New Roman"/>
                        </a:rPr>
                        <a:t>and improve patient outcomes. </a:t>
                      </a:r>
                    </a:p>
                    <a:p>
                      <a:pPr marL="0" marR="0" lvl="0" indent="0" algn="l" defTabSz="685800" rtl="0" eaLnBrk="1" fontAlgn="auto" latinLnBrk="0" hangingPunct="1">
                        <a:lnSpc>
                          <a:spcPct val="100000"/>
                        </a:lnSpc>
                        <a:spcBef>
                          <a:spcPts val="400"/>
                        </a:spcBef>
                        <a:spcAft>
                          <a:spcPts val="400"/>
                        </a:spcAft>
                        <a:buClrTx/>
                        <a:buSzTx/>
                        <a:buFontTx/>
                        <a:buNone/>
                        <a:tabLst/>
                        <a:defRPr/>
                      </a:pPr>
                      <a:r>
                        <a:rPr lang="en-GB" sz="1000" b="0" i="0" u="none" strike="noStrike" kern="1200" spc="-40" baseline="0" dirty="0">
                          <a:solidFill>
                            <a:srgbClr val="000000"/>
                          </a:solidFill>
                          <a:effectLst/>
                          <a:latin typeface="+mn-lt"/>
                          <a:ea typeface="+mn-ea"/>
                          <a:cs typeface="+mn-cs"/>
                        </a:rPr>
                        <a:t>Take the #ImprovingTomorrowsHealth quiz and find out more </a:t>
                      </a:r>
                      <a:r>
                        <a:rPr lang="en-GB" sz="1000" b="0" i="0" u="none" strike="noStrike" kern="1200" dirty="0">
                          <a:solidFill>
                            <a:srgbClr val="000000"/>
                          </a:solidFill>
                          <a:effectLst/>
                          <a:latin typeface="+mn-lt"/>
                          <a:ea typeface="Segoe UI Emoji"/>
                          <a:cs typeface="+mn-cs"/>
                        </a:rPr>
                        <a:t>about how your de-identified NHS data could be used to power life-saving medical research and better patient care.</a:t>
                      </a:r>
                      <a:r>
                        <a:rPr lang="en-GB" sz="1000" kern="1200" dirty="0">
                          <a:solidFill>
                            <a:schemeClr val="dk1"/>
                          </a:solidFill>
                          <a:latin typeface="+mn-lt"/>
                          <a:ea typeface="Segoe UI Emoji"/>
                          <a:cs typeface="+mn-cs"/>
                        </a:rPr>
                        <a:t> 🔬🩺 </a:t>
                      </a:r>
                      <a:r>
                        <a:rPr lang="en-GB" sz="1000" b="0" i="0" u="none" strike="noStrike" kern="1200" spc="-40" baseline="0" dirty="0">
                          <a:solidFill>
                            <a:srgbClr val="000000"/>
                          </a:solidFill>
                          <a:effectLst/>
                          <a:latin typeface="+mn-lt"/>
                          <a:ea typeface="+mn-ea"/>
                          <a:cs typeface="+mn-cs"/>
                        </a:rPr>
                        <a:t> </a:t>
                      </a:r>
                      <a:r>
                        <a:rPr lang="en-GB" sz="1000" b="0" spc="-40" baseline="0" dirty="0">
                          <a:hlinkClick r:id="rId2"/>
                        </a:rPr>
                        <a:t>wsde.typeform.com/</a:t>
                      </a:r>
                      <a:r>
                        <a:rPr lang="en-GB" sz="1000" b="0" spc="-40" baseline="0" dirty="0" err="1">
                          <a:hlinkClick r:id="rId2"/>
                        </a:rPr>
                        <a:t>WessexSDE</a:t>
                      </a:r>
                      <a:endParaRPr lang="en-GB" sz="1000" b="0" spc="-40" baseline="0" dirty="0"/>
                    </a:p>
                    <a:p>
                      <a:pPr marL="0" marR="0" lvl="0" indent="0" algn="l" rtl="0" eaLnBrk="1" fontAlgn="auto" latinLnBrk="0" hangingPunct="1">
                        <a:lnSpc>
                          <a:spcPct val="100000"/>
                        </a:lnSpc>
                        <a:spcBef>
                          <a:spcPts val="400"/>
                        </a:spcBef>
                        <a:spcAft>
                          <a:spcPts val="400"/>
                        </a:spcAft>
                        <a:buClrTx/>
                        <a:buSzTx/>
                        <a:buFontTx/>
                        <a:buNone/>
                      </a:pPr>
                      <a:r>
                        <a:rPr lang="en-GB" sz="1000" b="0" i="0" u="none" strike="noStrike" kern="1200" noProof="0" dirty="0">
                          <a:solidFill>
                            <a:srgbClr val="000000"/>
                          </a:solidFill>
                          <a:effectLst/>
                          <a:latin typeface="+mn-lt"/>
                        </a:rPr>
                        <a:t>#ImprovingTomorrowsHealth #datasaveslives #healthdata #WessexSDE </a:t>
                      </a:r>
                      <a:r>
                        <a:rPr lang="en-GB" sz="1000" b="0" i="0" u="none" strike="noStrike" kern="1200" noProof="0" dirty="0">
                          <a:solidFill>
                            <a:srgbClr val="000000"/>
                          </a:solidFill>
                          <a:effectLst/>
                          <a:latin typeface="Arial"/>
                        </a:rPr>
                        <a:t>#PoweredbyNHSData</a:t>
                      </a:r>
                    </a:p>
                    <a:p>
                      <a:pPr marL="0" marR="0" lvl="0" indent="0" algn="l" rtl="0" eaLnBrk="1" fontAlgn="auto" latinLnBrk="0" hangingPunct="1">
                        <a:lnSpc>
                          <a:spcPct val="100000"/>
                        </a:lnSpc>
                        <a:spcBef>
                          <a:spcPts val="400"/>
                        </a:spcBef>
                        <a:spcAft>
                          <a:spcPts val="400"/>
                        </a:spcAft>
                        <a:buClrTx/>
                        <a:buSzTx/>
                        <a:buFontTx/>
                        <a:buNone/>
                      </a:pPr>
                      <a:endParaRPr lang="en-GB" sz="500" b="0" i="0" u="none" strike="noStrike" kern="1200" spc="-40" baseline="0" noProof="0" dirty="0">
                        <a:solidFill>
                          <a:srgbClr val="000000"/>
                        </a:solidFill>
                        <a:effectLst/>
                        <a:latin typeface="Arial"/>
                      </a:endParaRPr>
                    </a:p>
                    <a:p>
                      <a:pPr marL="0" marR="0" lvl="0" indent="0" algn="l" rtl="0" eaLnBrk="1" fontAlgn="auto" latinLnBrk="0" hangingPunct="1">
                        <a:lnSpc>
                          <a:spcPct val="100000"/>
                        </a:lnSpc>
                        <a:spcBef>
                          <a:spcPts val="400"/>
                        </a:spcBef>
                        <a:spcAft>
                          <a:spcPts val="400"/>
                        </a:spcAft>
                        <a:buClrTx/>
                        <a:buSzTx/>
                        <a:buFontTx/>
                        <a:buNone/>
                      </a:pPr>
                      <a:endParaRPr lang="en-GB" sz="600" b="0" spc="-40" baseline="0" dirty="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a:lnSpc>
                          <a:spcPct val="90000"/>
                        </a:lnSpc>
                      </a:pPr>
                      <a:endParaRPr lang="en-GB" sz="1000" dirty="0">
                        <a:latin typeface="+mn-lt"/>
                      </a:endParaRPr>
                    </a:p>
                    <a:p>
                      <a:pPr>
                        <a:lnSpc>
                          <a:spcPct val="90000"/>
                        </a:lnSpc>
                      </a:pPr>
                      <a:endParaRPr lang="en-GB" sz="1000" dirty="0">
                        <a:latin typeface="+mn-lt"/>
                      </a:endParaRPr>
                    </a:p>
                    <a:p>
                      <a:pPr>
                        <a:lnSpc>
                          <a:spcPct val="90000"/>
                        </a:lnSpc>
                      </a:pPr>
                      <a:endParaRPr lang="en-GB" sz="1000" dirty="0">
                        <a:latin typeface="+mn-lt"/>
                      </a:endParaRPr>
                    </a:p>
                    <a:p>
                      <a:pPr>
                        <a:lnSpc>
                          <a:spcPct val="90000"/>
                        </a:lnSpc>
                      </a:pPr>
                      <a:endParaRPr lang="en-GB" sz="1000" dirty="0">
                        <a:latin typeface="+mn-lt"/>
                      </a:endParaRPr>
                    </a:p>
                    <a:p>
                      <a:pPr>
                        <a:lnSpc>
                          <a:spcPct val="90000"/>
                        </a:lnSpc>
                      </a:pPr>
                      <a:endParaRPr lang="en-GB" sz="1000" dirty="0">
                        <a:latin typeface="+mn-lt"/>
                      </a:endParaRPr>
                    </a:p>
                    <a:p>
                      <a:pPr>
                        <a:lnSpc>
                          <a:spcPct val="90000"/>
                        </a:lnSpc>
                      </a:pPr>
                      <a:endParaRPr lang="en-GB" sz="1000" dirty="0">
                        <a:latin typeface="+mn-lt"/>
                      </a:endParaRPr>
                    </a:p>
                    <a:p>
                      <a:pPr>
                        <a:lnSpc>
                          <a:spcPct val="90000"/>
                        </a:lnSpc>
                      </a:pPr>
                      <a:endParaRPr lang="en-GB" sz="1000" dirty="0">
                        <a:latin typeface="+mn-lt"/>
                      </a:endParaRPr>
                    </a:p>
                    <a:p>
                      <a:pPr>
                        <a:lnSpc>
                          <a:spcPct val="90000"/>
                        </a:lnSpc>
                      </a:pPr>
                      <a:endParaRPr lang="en-GB" sz="1000" dirty="0">
                        <a:latin typeface="+mn-lt"/>
                      </a:endParaRPr>
                    </a:p>
                    <a:p>
                      <a:pPr>
                        <a:lnSpc>
                          <a:spcPct val="90000"/>
                        </a:lnSpc>
                      </a:pPr>
                      <a:endParaRPr lang="en-GB" sz="1000" dirty="0">
                        <a:latin typeface="+mn-lt"/>
                      </a:endParaRPr>
                    </a:p>
                    <a:p>
                      <a:pPr>
                        <a:lnSpc>
                          <a:spcPct val="90000"/>
                        </a:lnSpc>
                      </a:pPr>
                      <a:endParaRPr lang="en-GB" sz="1000" dirty="0">
                        <a:latin typeface="+mn-lt"/>
                      </a:endParaRPr>
                    </a:p>
                    <a:p>
                      <a:pPr>
                        <a:lnSpc>
                          <a:spcPct val="90000"/>
                        </a:lnSpc>
                      </a:pPr>
                      <a:endParaRPr lang="en-GB" sz="1000" dirty="0">
                        <a:latin typeface="+mn-lt"/>
                      </a:endParaRPr>
                    </a:p>
                    <a:p>
                      <a:pPr>
                        <a:lnSpc>
                          <a:spcPct val="90000"/>
                        </a:lnSpc>
                      </a:pPr>
                      <a:endParaRPr lang="en-GB" sz="1200" dirty="0">
                        <a:latin typeface="+mn-lt"/>
                      </a:endParaRPr>
                    </a:p>
                    <a:p>
                      <a:pPr marL="0" marR="0" lvl="0" indent="0" algn="l" defTabSz="685800" rtl="0" eaLnBrk="1" fontAlgn="auto" latinLnBrk="0" hangingPunct="1">
                        <a:lnSpc>
                          <a:spcPct val="90000"/>
                        </a:lnSpc>
                        <a:spcBef>
                          <a:spcPts val="0"/>
                        </a:spcBef>
                        <a:spcAft>
                          <a:spcPts val="0"/>
                        </a:spcAft>
                        <a:buClrTx/>
                        <a:buSzTx/>
                        <a:buFontTx/>
                        <a:buNone/>
                        <a:tabLst/>
                        <a:defRPr/>
                      </a:pPr>
                      <a:r>
                        <a:rPr lang="en-GB" sz="1000" kern="100" dirty="0">
                          <a:solidFill>
                            <a:srgbClr val="000000"/>
                          </a:solidFill>
                          <a:effectLst/>
                          <a:latin typeface="+mn-lt"/>
                          <a:cs typeface="Times New Roman"/>
                          <a:hlinkClick r:id="rId3"/>
                        </a:rPr>
                        <a:t>Download JPEG</a:t>
                      </a:r>
                      <a:endParaRPr lang="en-GB" sz="1000" kern="100" dirty="0">
                        <a:solidFill>
                          <a:srgbClr val="000000"/>
                        </a:solidFill>
                        <a:effectLst/>
                        <a:latin typeface="+mn-lt"/>
                        <a:cs typeface="Times New Roman"/>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8209512"/>
                  </a:ext>
                </a:extLst>
              </a:tr>
              <a:tr h="694761">
                <a:tc vMerge="1">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000">
                        <a:latin typeface="+mj-lt"/>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spcBef>
                          <a:spcPts val="400"/>
                        </a:spcBef>
                        <a:spcAft>
                          <a:spcPts val="400"/>
                        </a:spcAft>
                      </a:pPr>
                      <a:r>
                        <a:rPr lang="en-GB" sz="1000">
                          <a:latin typeface="+mn-lt"/>
                        </a:rPr>
                        <a:t>X (nee Twitter) and Bluesky</a:t>
                      </a:r>
                    </a:p>
                  </a:txBody>
                  <a:tcPr marL="68580" marR="68580" marT="34290" marB="3429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400"/>
                        </a:spcBef>
                        <a:spcAft>
                          <a:spcPts val="400"/>
                        </a:spcAft>
                        <a:buClrTx/>
                        <a:buSzTx/>
                        <a:buFontTx/>
                        <a:buNone/>
                        <a:tabLst/>
                        <a:defRPr/>
                      </a:pPr>
                      <a:r>
                        <a:rPr lang="en-GB" sz="1000" kern="100">
                          <a:solidFill>
                            <a:srgbClr val="000000"/>
                          </a:solidFill>
                          <a:effectLst/>
                          <a:latin typeface="+mn-lt"/>
                          <a:ea typeface="Aptos" panose="020B0004020202020204" pitchFamily="34" charset="0"/>
                          <a:cs typeface="Times New Roman"/>
                        </a:rPr>
                        <a:t>Ian Girling, Chief Executive </a:t>
                      </a:r>
                      <a:r>
                        <a:rPr lang="en-GB" sz="1000" kern="100">
                          <a:solidFill>
                            <a:srgbClr val="000000"/>
                          </a:solidFill>
                          <a:effectLst/>
                          <a:latin typeface="+mn-lt"/>
                          <a:ea typeface="+mn-ea"/>
                          <a:cs typeface="Times New Roman"/>
                        </a:rPr>
                        <a:t>@ChamberHour</a:t>
                      </a:r>
                      <a:r>
                        <a:rPr lang="en-GB" sz="1000" kern="100">
                          <a:solidFill>
                            <a:srgbClr val="000000"/>
                          </a:solidFill>
                          <a:effectLst/>
                          <a:latin typeface="+mn-lt"/>
                          <a:ea typeface="Aptos" panose="020B0004020202020204" pitchFamily="34" charset="0"/>
                          <a:cs typeface="Times New Roman"/>
                        </a:rPr>
                        <a:t> explains why the Wessex Secure Data Environment stands to benefit the local economy </a:t>
                      </a:r>
                      <a:r>
                        <a:rPr lang="en-GB" sz="1000"/>
                        <a:t>💰</a:t>
                      </a:r>
                      <a:r>
                        <a:rPr lang="en-GB" sz="1000" kern="100">
                          <a:solidFill>
                            <a:srgbClr val="000000"/>
                          </a:solidFill>
                          <a:effectLst/>
                          <a:latin typeface="+mn-lt"/>
                          <a:ea typeface="Aptos" panose="020B0004020202020204" pitchFamily="34" charset="0"/>
                          <a:cs typeface="Times New Roman"/>
                        </a:rPr>
                        <a:t>and improve patient outcomes. </a:t>
                      </a:r>
                      <a:r>
                        <a:rPr lang="en-GB" sz="1000" b="0" i="0" u="none" strike="noStrike" kern="1200" noProof="0">
                          <a:solidFill>
                            <a:srgbClr val="000000"/>
                          </a:solidFill>
                          <a:effectLst/>
                          <a:latin typeface="+mn-lt"/>
                        </a:rPr>
                        <a:t>#ImprovingTomorrowsHealth #datasaveslives #healthdata #WessexSDE </a:t>
                      </a:r>
                      <a:r>
                        <a:rPr lang="en-GB" sz="1000" b="0" i="0" u="none" strike="noStrike" kern="1200" noProof="0">
                          <a:solidFill>
                            <a:srgbClr val="000000"/>
                          </a:solidFill>
                          <a:effectLst/>
                          <a:latin typeface="Arial"/>
                        </a:rPr>
                        <a:t>#PoweredbyNHSData</a:t>
                      </a:r>
                      <a:endParaRPr lang="en-GB" sz="1000" kern="1200">
                        <a:solidFill>
                          <a:schemeClr val="tx1"/>
                        </a:solidFill>
                        <a:latin typeface="+mn-lt"/>
                        <a:ea typeface="+mn-ea"/>
                        <a:cs typeface="+mn-cs"/>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pPr>
                        <a:lnSpc>
                          <a:spcPct val="95000"/>
                        </a:lnSpc>
                      </a:pPr>
                      <a:endParaRPr lang="en-GB" sz="1000">
                        <a:latin typeface="+mj-lt"/>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22368259"/>
                  </a:ext>
                </a:extLst>
              </a:tr>
              <a:tr h="1541254">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spcBef>
                          <a:spcPts val="400"/>
                        </a:spcBef>
                        <a:spcAft>
                          <a:spcPts val="400"/>
                        </a:spcAft>
                      </a:pPr>
                      <a:r>
                        <a:rPr lang="en-GB" sz="1000">
                          <a:latin typeface="+mj-lt"/>
                        </a:rPr>
                        <a:t>Week 6 – w/c 31 March – </a:t>
                      </a:r>
                      <a:r>
                        <a:rPr lang="en-GB" sz="1000" b="1">
                          <a:latin typeface="+mj-lt"/>
                        </a:rPr>
                        <a:t>why data matters for research</a:t>
                      </a:r>
                      <a:endParaRPr lang="en-GB" sz="1000" b="1" spc="-30" baseline="0">
                        <a:latin typeface="+mj-lt"/>
                      </a:endParaRPr>
                    </a:p>
                  </a:txBody>
                  <a:tcPr marL="68580" marR="68580" marT="34290" marB="3429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spcBef>
                          <a:spcPts val="400"/>
                        </a:spcBef>
                        <a:spcAft>
                          <a:spcPts val="400"/>
                        </a:spcAft>
                      </a:pPr>
                      <a:r>
                        <a:rPr lang="en-GB" sz="1000">
                          <a:latin typeface="+mn-lt"/>
                        </a:rPr>
                        <a:t>Facebook, LinkedIn and Instagram</a:t>
                      </a:r>
                    </a:p>
                  </a:txBody>
                  <a:tcPr marL="68580" marR="68580" marT="34290" marB="3429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400"/>
                        </a:spcBef>
                        <a:spcAft>
                          <a:spcPts val="400"/>
                        </a:spcAft>
                        <a:buClrTx/>
                        <a:buSzTx/>
                        <a:buFontTx/>
                        <a:buNone/>
                        <a:tabLst/>
                        <a:defRPr/>
                      </a:pPr>
                      <a:r>
                        <a:rPr lang="en-GB" sz="1000" b="0" i="0" u="none" strike="noStrike" kern="100" noProof="0" dirty="0">
                          <a:solidFill>
                            <a:srgbClr val="000000"/>
                          </a:solidFill>
                          <a:effectLst/>
                          <a:latin typeface="+mn-lt"/>
                          <a:ea typeface="+mn-ea"/>
                          <a:cs typeface="+mn-cs"/>
                        </a:rPr>
                        <a:t>Dr Dan Baylis, Chief Medical Officer, explains why the Wessex Secure Data Environment, which uses de-identified NHS data for life-changing research, is so important for people across the region.</a:t>
                      </a:r>
                      <a:r>
                        <a:rPr lang="en-GB" sz="1000" b="0" dirty="0"/>
                        <a:t> </a:t>
                      </a:r>
                    </a:p>
                    <a:p>
                      <a:pPr marL="0" marR="0" lvl="0" indent="0" algn="l" rtl="0" eaLnBrk="1" fontAlgn="auto" latinLnBrk="0" hangingPunct="1">
                        <a:lnSpc>
                          <a:spcPct val="100000"/>
                        </a:lnSpc>
                        <a:spcBef>
                          <a:spcPts val="400"/>
                        </a:spcBef>
                        <a:spcAft>
                          <a:spcPts val="400"/>
                        </a:spcAft>
                        <a:buClrTx/>
                        <a:buSzTx/>
                        <a:buFontTx/>
                        <a:buNone/>
                      </a:pPr>
                      <a:r>
                        <a:rPr lang="en-GB" sz="1000" kern="100" dirty="0">
                          <a:solidFill>
                            <a:srgbClr val="000000"/>
                          </a:solidFill>
                          <a:effectLst/>
                          <a:latin typeface="+mn-lt"/>
                          <a:ea typeface="+mn-ea"/>
                          <a:cs typeface="Times New Roman"/>
                        </a:rPr>
                        <a:t>Everyone across Wessex is being encouraged to share their views on using NHS data for research. </a:t>
                      </a:r>
                      <a:r>
                        <a:rPr lang="en-GB" sz="1000" dirty="0"/>
                        <a:t>🔬 🧪 🧫 </a:t>
                      </a:r>
                      <a:r>
                        <a:rPr lang="en-GB" sz="1000" b="0" i="0" u="none" strike="noStrike" kern="1200" noProof="0" dirty="0">
                          <a:solidFill>
                            <a:srgbClr val="000000"/>
                          </a:solidFill>
                          <a:effectLst/>
                          <a:latin typeface="+mn-lt"/>
                        </a:rPr>
                        <a:t>#ImprovingTomorrowsHealth #datasaveslives #healthdata #WessexSDE </a:t>
                      </a:r>
                      <a:r>
                        <a:rPr lang="en-GB" sz="1000" b="0" i="0" u="none" strike="noStrike" kern="1200" noProof="0" dirty="0">
                          <a:solidFill>
                            <a:srgbClr val="000000"/>
                          </a:solidFill>
                          <a:effectLst/>
                          <a:latin typeface="Arial"/>
                        </a:rPr>
                        <a:t>#PoweredbyNHSData</a:t>
                      </a:r>
                      <a:endParaRPr lang="en-GB" sz="600" b="0" i="0" u="none" strike="noStrike" kern="1200" noProof="0" dirty="0">
                        <a:solidFill>
                          <a:srgbClr val="000000"/>
                        </a:solidFill>
                        <a:effectLst/>
                        <a:latin typeface="+mn-lt"/>
                        <a:ea typeface="+mn-ea"/>
                        <a:cs typeface="+mn-cs"/>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a:lnSpc>
                          <a:spcPct val="90000"/>
                        </a:lnSpc>
                      </a:pPr>
                      <a:endParaRPr lang="en-GB" sz="1000" dirty="0">
                        <a:latin typeface="+mn-lt"/>
                      </a:endParaRPr>
                    </a:p>
                    <a:p>
                      <a:pPr>
                        <a:lnSpc>
                          <a:spcPct val="90000"/>
                        </a:lnSpc>
                      </a:pPr>
                      <a:endParaRPr lang="en-GB" sz="1000" dirty="0">
                        <a:latin typeface="+mn-lt"/>
                      </a:endParaRPr>
                    </a:p>
                    <a:p>
                      <a:pPr>
                        <a:lnSpc>
                          <a:spcPct val="90000"/>
                        </a:lnSpc>
                      </a:pPr>
                      <a:endParaRPr lang="en-GB" sz="1000" dirty="0">
                        <a:latin typeface="+mn-lt"/>
                      </a:endParaRPr>
                    </a:p>
                    <a:p>
                      <a:pPr>
                        <a:lnSpc>
                          <a:spcPct val="90000"/>
                        </a:lnSpc>
                      </a:pPr>
                      <a:endParaRPr lang="en-GB" sz="1000" dirty="0">
                        <a:latin typeface="+mn-lt"/>
                      </a:endParaRPr>
                    </a:p>
                    <a:p>
                      <a:pPr>
                        <a:lnSpc>
                          <a:spcPct val="90000"/>
                        </a:lnSpc>
                      </a:pPr>
                      <a:endParaRPr lang="en-GB" sz="1000" dirty="0">
                        <a:latin typeface="+mn-lt"/>
                      </a:endParaRPr>
                    </a:p>
                    <a:p>
                      <a:pPr>
                        <a:lnSpc>
                          <a:spcPct val="90000"/>
                        </a:lnSpc>
                      </a:pPr>
                      <a:endParaRPr lang="en-GB" sz="1000" dirty="0">
                        <a:latin typeface="+mn-lt"/>
                      </a:endParaRPr>
                    </a:p>
                    <a:p>
                      <a:pPr>
                        <a:lnSpc>
                          <a:spcPct val="90000"/>
                        </a:lnSpc>
                      </a:pPr>
                      <a:endParaRPr lang="en-GB" sz="1000" dirty="0">
                        <a:latin typeface="+mn-lt"/>
                      </a:endParaRPr>
                    </a:p>
                    <a:p>
                      <a:pPr>
                        <a:lnSpc>
                          <a:spcPct val="90000"/>
                        </a:lnSpc>
                      </a:pPr>
                      <a:endParaRPr lang="en-GB" sz="1000" dirty="0">
                        <a:latin typeface="+mn-lt"/>
                      </a:endParaRPr>
                    </a:p>
                    <a:p>
                      <a:pPr>
                        <a:lnSpc>
                          <a:spcPct val="90000"/>
                        </a:lnSpc>
                      </a:pPr>
                      <a:endParaRPr lang="en-GB" sz="1000" dirty="0">
                        <a:latin typeface="+mn-lt"/>
                      </a:endParaRPr>
                    </a:p>
                    <a:p>
                      <a:pPr>
                        <a:lnSpc>
                          <a:spcPct val="90000"/>
                        </a:lnSpc>
                      </a:pPr>
                      <a:endParaRPr lang="en-GB" sz="1000" dirty="0">
                        <a:latin typeface="+mn-lt"/>
                      </a:endParaRPr>
                    </a:p>
                    <a:p>
                      <a:pPr>
                        <a:lnSpc>
                          <a:spcPct val="90000"/>
                        </a:lnSpc>
                      </a:pPr>
                      <a:endParaRPr lang="en-GB" sz="1000" dirty="0">
                        <a:latin typeface="+mn-lt"/>
                      </a:endParaRPr>
                    </a:p>
                    <a:p>
                      <a:pPr>
                        <a:lnSpc>
                          <a:spcPct val="90000"/>
                        </a:lnSpc>
                      </a:pPr>
                      <a:endParaRPr lang="en-GB" sz="1000" dirty="0">
                        <a:latin typeface="+mn-lt"/>
                      </a:endParaRPr>
                    </a:p>
                    <a:p>
                      <a:pPr marL="0" marR="0" lvl="0" indent="0" algn="l" defTabSz="685800" rtl="0" eaLnBrk="1" fontAlgn="auto" latinLnBrk="0" hangingPunct="1">
                        <a:lnSpc>
                          <a:spcPct val="90000"/>
                        </a:lnSpc>
                        <a:spcBef>
                          <a:spcPts val="0"/>
                        </a:spcBef>
                        <a:spcAft>
                          <a:spcPts val="0"/>
                        </a:spcAft>
                        <a:buClrTx/>
                        <a:buSzTx/>
                        <a:buFontTx/>
                        <a:buNone/>
                        <a:tabLst/>
                        <a:defRPr/>
                      </a:pPr>
                      <a:r>
                        <a:rPr lang="en-GB" sz="1000" kern="100" dirty="0">
                          <a:solidFill>
                            <a:srgbClr val="000000"/>
                          </a:solidFill>
                          <a:effectLst/>
                          <a:latin typeface="+mn-lt"/>
                          <a:cs typeface="Times New Roman"/>
                          <a:hlinkClick r:id="rId4"/>
                        </a:rPr>
                        <a:t>Download JPEG</a:t>
                      </a:r>
                      <a:endParaRPr lang="en-GB" sz="1000" kern="100" dirty="0">
                        <a:solidFill>
                          <a:srgbClr val="000000"/>
                        </a:solidFill>
                        <a:effectLst/>
                        <a:latin typeface="+mn-lt"/>
                        <a:cs typeface="Times New Roman"/>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79023862"/>
                  </a:ext>
                </a:extLst>
              </a:tr>
              <a:tr h="694761">
                <a:tc vMerge="1">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spcBef>
                          <a:spcPts val="400"/>
                        </a:spcBef>
                        <a:spcAft>
                          <a:spcPts val="400"/>
                        </a:spcAft>
                      </a:pPr>
                      <a:endParaRPr lang="en-GB" sz="1000">
                        <a:latin typeface="+mj-lt"/>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spcBef>
                          <a:spcPts val="400"/>
                        </a:spcBef>
                        <a:spcAft>
                          <a:spcPts val="400"/>
                        </a:spcAft>
                      </a:pPr>
                      <a:r>
                        <a:rPr lang="en-GB" sz="1000">
                          <a:latin typeface="+mn-lt"/>
                        </a:rPr>
                        <a:t>X (nee Twitter) and Bluesky</a:t>
                      </a:r>
                    </a:p>
                  </a:txBody>
                  <a:tcPr marL="68580" marR="68580" marT="34290" marB="3429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rtl="0" eaLnBrk="1" fontAlgn="auto" latinLnBrk="0" hangingPunct="1">
                        <a:lnSpc>
                          <a:spcPct val="100000"/>
                        </a:lnSpc>
                        <a:spcBef>
                          <a:spcPts val="400"/>
                        </a:spcBef>
                        <a:spcAft>
                          <a:spcPts val="400"/>
                        </a:spcAft>
                        <a:buClrTx/>
                        <a:buSzTx/>
                        <a:buFontTx/>
                        <a:buNone/>
                      </a:pPr>
                      <a:r>
                        <a:rPr lang="en-GB" sz="1000" noProof="0" dirty="0"/>
                        <a:t>Dr Dan Baylis, Chief Medical Officer, </a:t>
                      </a:r>
                      <a:r>
                        <a:rPr lang="en-GB" sz="1000" dirty="0"/>
                        <a:t>@HIOWH_NHSFT </a:t>
                      </a:r>
                      <a:r>
                        <a:rPr lang="en-GB" sz="1000" b="0" i="0" u="none" strike="noStrike" kern="100" noProof="0" dirty="0">
                          <a:solidFill>
                            <a:srgbClr val="000000"/>
                          </a:solidFill>
                          <a:effectLst/>
                          <a:latin typeface="+mn-lt"/>
                          <a:ea typeface="+mn-ea"/>
                          <a:cs typeface="+mn-cs"/>
                        </a:rPr>
                        <a:t>explains why the Wessex Secure Data Environment, is so important for people across the region. </a:t>
                      </a:r>
                      <a:r>
                        <a:rPr lang="en-GB" sz="1000" dirty="0"/>
                        <a:t>🔬 🧪 🧫</a:t>
                      </a:r>
                      <a:r>
                        <a:rPr lang="en-GB" sz="1000" b="0" i="0" u="none" strike="noStrike" kern="1200" noProof="0" dirty="0">
                          <a:solidFill>
                            <a:srgbClr val="000000"/>
                          </a:solidFill>
                          <a:effectLst/>
                          <a:latin typeface="+mn-lt"/>
                        </a:rPr>
                        <a:t>#ImprovingTomorrowsHealth #datasaveslives #healthdata #WessexSDE </a:t>
                      </a:r>
                      <a:r>
                        <a:rPr lang="en-GB" sz="1000" b="0" i="0" u="none" strike="noStrike" kern="1200" noProof="0" dirty="0">
                          <a:solidFill>
                            <a:srgbClr val="000000"/>
                          </a:solidFill>
                          <a:effectLst/>
                          <a:latin typeface="Arial"/>
                        </a:rPr>
                        <a:t>#PoweredbyNHSData</a:t>
                      </a:r>
                      <a:endParaRPr lang="en-GB" sz="1000" b="0" i="0" u="none" strike="noStrike" kern="1200" noProof="0" dirty="0">
                        <a:solidFill>
                          <a:srgbClr val="000000"/>
                        </a:solidFill>
                        <a:effectLst/>
                        <a:latin typeface="+mn-lt"/>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pPr>
                        <a:lnSpc>
                          <a:spcPct val="90000"/>
                        </a:lnSpc>
                      </a:pPr>
                      <a:endParaRPr lang="en-GB" sz="1000">
                        <a:latin typeface="+mn-lt"/>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98495826"/>
                  </a:ext>
                </a:extLst>
              </a:tr>
            </a:tbl>
          </a:graphicData>
        </a:graphic>
      </p:graphicFrame>
      <p:sp>
        <p:nvSpPr>
          <p:cNvPr id="10" name="Title 1">
            <a:extLst>
              <a:ext uri="{FF2B5EF4-FFF2-40B4-BE49-F238E27FC236}">
                <a16:creationId xmlns:a16="http://schemas.microsoft.com/office/drawing/2014/main" id="{9662AAD3-33F0-31A3-DBD1-7DA9980F888A}"/>
              </a:ext>
            </a:extLst>
          </p:cNvPr>
          <p:cNvSpPr txBox="1">
            <a:spLocks/>
          </p:cNvSpPr>
          <p:nvPr/>
        </p:nvSpPr>
        <p:spPr>
          <a:xfrm>
            <a:off x="2154317" y="4007135"/>
            <a:ext cx="4995342" cy="325968"/>
          </a:xfrm>
          <a:prstGeom prst="rect">
            <a:avLst/>
          </a:prstGeom>
          <a:solidFill>
            <a:sysClr val="windowText" lastClr="000000"/>
          </a:solidFill>
        </p:spPr>
        <p:txBody>
          <a:bodyPr anchor="ctr"/>
          <a:lstStyle>
            <a:lvl1pPr algn="l" defTabSz="914400" rtl="0" eaLnBrk="1" fontAlgn="t" latinLnBrk="0" hangingPunct="1">
              <a:lnSpc>
                <a:spcPct val="70000"/>
              </a:lnSpc>
              <a:spcBef>
                <a:spcPct val="0"/>
              </a:spcBef>
              <a:buNone/>
              <a:defRPr sz="9600" b="1" i="0" kern="1200" cap="all" baseline="0">
                <a:solidFill>
                  <a:schemeClr val="tx1"/>
                </a:solidFill>
                <a:latin typeface="Arial" panose="020B0604020202020204" pitchFamily="34" charset="0"/>
                <a:ea typeface="+mj-ea"/>
                <a:cs typeface="Arial" panose="020B0604020202020204" pitchFamily="34" charset="0"/>
              </a:defRPr>
            </a:lvl1pPr>
          </a:lstStyle>
          <a:p>
            <a:pPr algn="ctr" defTabSz="685800">
              <a:lnSpc>
                <a:spcPct val="100000"/>
              </a:lnSpc>
              <a:defRPr/>
            </a:pPr>
            <a:r>
              <a:rPr lang="en-GB" sz="900" dirty="0">
                <a:solidFill>
                  <a:sysClr val="window" lastClr="FFFFFF"/>
                </a:solidFill>
                <a:latin typeface="+mj-lt"/>
              </a:rPr>
              <a:t>please @ Hampshire &amp; isle of wight NHS FT: @hantsiowhealthcarenhsft (Facebook)  @HANTSIOWHEALTHCARE_nhsft (insta)</a:t>
            </a:r>
          </a:p>
        </p:txBody>
      </p:sp>
      <p:pic>
        <p:nvPicPr>
          <p:cNvPr id="4" name="Picture 3" descr="A screenshot of a phone&#10;&#10;AI-generated content may be incorrect.">
            <a:hlinkClick r:id="rId4"/>
            <a:extLst>
              <a:ext uri="{FF2B5EF4-FFF2-40B4-BE49-F238E27FC236}">
                <a16:creationId xmlns:a16="http://schemas.microsoft.com/office/drawing/2014/main" id="{5D98B28E-7E74-F110-33B1-1FB97598FBAB}"/>
              </a:ext>
            </a:extLst>
          </p:cNvPr>
          <p:cNvPicPr>
            <a:picLocks noGrp="1" noRot="1" noChangeAspect="1" noMove="1" noResize="1" noEditPoints="1" noAdjustHandles="1" noChangeArrowheads="1" noChangeShapeType="1" noCrop="1"/>
          </p:cNvPicPr>
          <p:nvPr/>
        </p:nvPicPr>
        <p:blipFill>
          <a:blip r:embed="rId5" cstate="hqprint">
            <a:extLst>
              <a:ext uri="{28A0092B-C50C-407E-A947-70E740481C1C}">
                <a14:useLocalDpi xmlns:a14="http://schemas.microsoft.com/office/drawing/2010/main"/>
              </a:ext>
            </a:extLst>
          </a:blip>
          <a:stretch>
            <a:fillRect/>
          </a:stretch>
        </p:blipFill>
        <p:spPr>
          <a:xfrm>
            <a:off x="7252196" y="2933543"/>
            <a:ext cx="1584000" cy="1584000"/>
          </a:xfrm>
          <a:prstGeom prst="rect">
            <a:avLst/>
          </a:prstGeom>
        </p:spPr>
      </p:pic>
      <p:pic>
        <p:nvPicPr>
          <p:cNvPr id="6" name="Picture 5" descr="A screenshot of a website&#10;&#10;AI-generated content may be incorrect.">
            <a:hlinkClick r:id="rId3"/>
            <a:extLst>
              <a:ext uri="{FF2B5EF4-FFF2-40B4-BE49-F238E27FC236}">
                <a16:creationId xmlns:a16="http://schemas.microsoft.com/office/drawing/2014/main" id="{A5DAB1A2-0CA0-0563-BE7E-5E869F6951C3}"/>
              </a:ext>
            </a:extLst>
          </p:cNvPr>
          <p:cNvPicPr>
            <a:picLocks noGrp="1" noRot="1" noChangeAspect="1" noMove="1" noResize="1" noEditPoints="1" noAdjustHandles="1" noChangeArrowheads="1" noChangeShapeType="1" noCrop="1"/>
          </p:cNvPicPr>
          <p:nvPr/>
        </p:nvPicPr>
        <p:blipFill>
          <a:blip r:embed="rId6" cstate="hqprint">
            <a:extLst>
              <a:ext uri="{28A0092B-C50C-407E-A947-70E740481C1C}">
                <a14:useLocalDpi xmlns:a14="http://schemas.microsoft.com/office/drawing/2010/main"/>
              </a:ext>
            </a:extLst>
          </a:blip>
          <a:stretch>
            <a:fillRect/>
          </a:stretch>
        </p:blipFill>
        <p:spPr>
          <a:xfrm>
            <a:off x="7252196" y="416795"/>
            <a:ext cx="1584000" cy="1584000"/>
          </a:xfrm>
          <a:prstGeom prst="rect">
            <a:avLst/>
          </a:prstGeom>
        </p:spPr>
      </p:pic>
      <p:sp>
        <p:nvSpPr>
          <p:cNvPr id="8" name="Title 1">
            <a:extLst>
              <a:ext uri="{FF2B5EF4-FFF2-40B4-BE49-F238E27FC236}">
                <a16:creationId xmlns:a16="http://schemas.microsoft.com/office/drawing/2014/main" id="{280BAAB9-25F2-F6BB-8B48-AD49C5C9D530}"/>
              </a:ext>
            </a:extLst>
          </p:cNvPr>
          <p:cNvSpPr txBox="1">
            <a:spLocks/>
          </p:cNvSpPr>
          <p:nvPr/>
        </p:nvSpPr>
        <p:spPr>
          <a:xfrm>
            <a:off x="2179031" y="1773481"/>
            <a:ext cx="4970628" cy="325968"/>
          </a:xfrm>
          <a:prstGeom prst="rect">
            <a:avLst/>
          </a:prstGeom>
          <a:solidFill>
            <a:sysClr val="windowText" lastClr="000000"/>
          </a:solidFill>
        </p:spPr>
        <p:txBody>
          <a:bodyPr anchor="ctr"/>
          <a:lstStyle>
            <a:lvl1pPr algn="l" defTabSz="914400" rtl="0" eaLnBrk="1" fontAlgn="t" latinLnBrk="0" hangingPunct="1">
              <a:lnSpc>
                <a:spcPct val="70000"/>
              </a:lnSpc>
              <a:spcBef>
                <a:spcPct val="0"/>
              </a:spcBef>
              <a:buNone/>
              <a:defRPr sz="9600" b="1" i="0" kern="1200" cap="all" baseline="0">
                <a:solidFill>
                  <a:schemeClr val="tx1"/>
                </a:solidFill>
                <a:latin typeface="Arial" panose="020B0604020202020204" pitchFamily="34" charset="0"/>
                <a:ea typeface="+mj-ea"/>
                <a:cs typeface="Arial" panose="020B0604020202020204" pitchFamily="34" charset="0"/>
              </a:defRPr>
            </a:lvl1pPr>
          </a:lstStyle>
          <a:p>
            <a:pPr algn="ctr" defTabSz="685800">
              <a:lnSpc>
                <a:spcPct val="100000"/>
              </a:lnSpc>
              <a:defRPr/>
            </a:pPr>
            <a:r>
              <a:rPr lang="en-GB" sz="900" dirty="0">
                <a:solidFill>
                  <a:sysClr val="window" lastClr="FFFFFF"/>
                </a:solidFill>
                <a:latin typeface="+mj-lt"/>
              </a:rPr>
              <a:t>please @ </a:t>
            </a:r>
            <a:r>
              <a:rPr lang="en-GB" sz="900" dirty="0" err="1">
                <a:solidFill>
                  <a:sysClr val="window" lastClr="FFFFFF"/>
                </a:solidFill>
                <a:latin typeface="+mj-lt"/>
              </a:rPr>
              <a:t>dorset</a:t>
            </a:r>
            <a:r>
              <a:rPr lang="en-GB" sz="900" dirty="0">
                <a:solidFill>
                  <a:sysClr val="window" lastClr="FFFFFF"/>
                </a:solidFill>
                <a:latin typeface="+mj-lt"/>
              </a:rPr>
              <a:t> chamber: @dorsetchamber (</a:t>
            </a:r>
            <a:r>
              <a:rPr lang="en-GB" sz="900" dirty="0" err="1">
                <a:solidFill>
                  <a:sysClr val="window" lastClr="FFFFFF"/>
                </a:solidFill>
                <a:latin typeface="+mj-lt"/>
              </a:rPr>
              <a:t>facebook</a:t>
            </a:r>
            <a:r>
              <a:rPr lang="en-GB" sz="900" dirty="0">
                <a:solidFill>
                  <a:sysClr val="window" lastClr="FFFFFF"/>
                </a:solidFill>
                <a:latin typeface="+mj-lt"/>
              </a:rPr>
              <a:t>, insta) OR @dorset-chamber (LinkedIn)</a:t>
            </a:r>
          </a:p>
        </p:txBody>
      </p:sp>
    </p:spTree>
    <p:extLst>
      <p:ext uri="{BB962C8B-B14F-4D97-AF65-F5344CB8AC3E}">
        <p14:creationId xmlns:p14="http://schemas.microsoft.com/office/powerpoint/2010/main" val="3250623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42D7F-249C-5E9C-6ADC-FEB491828CAA}"/>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F338ADE-4364-6F0C-A2CA-A532DE1E7537}"/>
              </a:ext>
            </a:extLst>
          </p:cNvPr>
          <p:cNvGraphicFramePr>
            <a:graphicFrameLocks/>
          </p:cNvGraphicFramePr>
          <p:nvPr>
            <p:extLst>
              <p:ext uri="{D42A27DB-BD31-4B8C-83A1-F6EECF244321}">
                <p14:modId xmlns:p14="http://schemas.microsoft.com/office/powerpoint/2010/main" val="4122597747"/>
              </p:ext>
            </p:extLst>
          </p:nvPr>
        </p:nvGraphicFramePr>
        <p:xfrm>
          <a:off x="252000" y="66354"/>
          <a:ext cx="8640000" cy="4993640"/>
        </p:xfrm>
        <a:graphic>
          <a:graphicData uri="http://schemas.openxmlformats.org/drawingml/2006/table">
            <a:tbl>
              <a:tblPr firstRow="1" bandRow="1">
                <a:tableStyleId>{5C22544A-7EE6-4342-B048-85BDC9FD1C3A}</a:tableStyleId>
              </a:tblPr>
              <a:tblGrid>
                <a:gridCol w="985593">
                  <a:extLst>
                    <a:ext uri="{9D8B030D-6E8A-4147-A177-3AD203B41FA5}">
                      <a16:colId xmlns:a16="http://schemas.microsoft.com/office/drawing/2014/main" val="2508954112"/>
                    </a:ext>
                  </a:extLst>
                </a:gridCol>
                <a:gridCol w="898635">
                  <a:extLst>
                    <a:ext uri="{9D8B030D-6E8A-4147-A177-3AD203B41FA5}">
                      <a16:colId xmlns:a16="http://schemas.microsoft.com/office/drawing/2014/main" val="3039705530"/>
                    </a:ext>
                  </a:extLst>
                </a:gridCol>
                <a:gridCol w="5060731">
                  <a:extLst>
                    <a:ext uri="{9D8B030D-6E8A-4147-A177-3AD203B41FA5}">
                      <a16:colId xmlns:a16="http://schemas.microsoft.com/office/drawing/2014/main" val="3194202728"/>
                    </a:ext>
                  </a:extLst>
                </a:gridCol>
                <a:gridCol w="1695041">
                  <a:extLst>
                    <a:ext uri="{9D8B030D-6E8A-4147-A177-3AD203B41FA5}">
                      <a16:colId xmlns:a16="http://schemas.microsoft.com/office/drawing/2014/main" val="436312863"/>
                    </a:ext>
                  </a:extLst>
                </a:gridCol>
              </a:tblGrid>
              <a:tr h="335574">
                <a:tc>
                  <a:txBody>
                    <a:bodyPr/>
                    <a:lstStyle/>
                    <a:p>
                      <a:pPr algn="l">
                        <a:lnSpc>
                          <a:spcPct val="90000"/>
                        </a:lnSpc>
                      </a:pPr>
                      <a:r>
                        <a:rPr lang="en-GB" sz="1000" spc="-20" baseline="0">
                          <a:latin typeface="+mn-lt"/>
                        </a:rPr>
                        <a:t>DATE &amp; ACTION</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a:lnSpc>
                          <a:spcPct val="90000"/>
                        </a:lnSpc>
                      </a:pPr>
                      <a:r>
                        <a:rPr lang="en-GB" sz="1000">
                          <a:latin typeface="+mn-lt"/>
                        </a:rPr>
                        <a:t>PLATFORM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a:lnSpc>
                          <a:spcPct val="90000"/>
                        </a:lnSpc>
                      </a:pPr>
                      <a:r>
                        <a:rPr lang="en-GB" sz="1000">
                          <a:latin typeface="+mn-lt"/>
                        </a:rPr>
                        <a:t>COPY</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a:lnSpc>
                          <a:spcPct val="90000"/>
                        </a:lnSpc>
                      </a:pPr>
                      <a:r>
                        <a:rPr lang="en-GB" sz="1000">
                          <a:latin typeface="+mn-lt"/>
                        </a:rPr>
                        <a:t>ASSET</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266510707"/>
                  </a:ext>
                </a:extLst>
              </a:tr>
              <a:tr h="1118579">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0000"/>
                        </a:lnSpc>
                        <a:spcBef>
                          <a:spcPts val="400"/>
                        </a:spcBef>
                        <a:spcAft>
                          <a:spcPts val="400"/>
                        </a:spcAft>
                      </a:pPr>
                      <a:r>
                        <a:rPr lang="en-GB" sz="1000">
                          <a:latin typeface="+mj-lt"/>
                        </a:rPr>
                        <a:t>Week 7 -  w/c 7 April – </a:t>
                      </a:r>
                      <a:r>
                        <a:rPr lang="en-GB" sz="1000" b="1">
                          <a:latin typeface="+mj-lt"/>
                        </a:rPr>
                        <a:t>John talks about data worries</a:t>
                      </a:r>
                    </a:p>
                  </a:txBody>
                  <a:tcPr marL="68580" marR="68580" marT="34290" marB="3429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0000"/>
                        </a:lnSpc>
                        <a:spcBef>
                          <a:spcPts val="400"/>
                        </a:spcBef>
                        <a:spcAft>
                          <a:spcPts val="400"/>
                        </a:spcAft>
                      </a:pPr>
                      <a:r>
                        <a:rPr lang="en-GB" sz="1000">
                          <a:latin typeface="+mn-lt"/>
                        </a:rPr>
                        <a:t>Facebook, LinkedIn and Instagram</a:t>
                      </a:r>
                    </a:p>
                  </a:txBody>
                  <a:tcPr marL="68580" marR="68580" marT="34290" marB="3429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90000"/>
                        </a:lnSpc>
                        <a:spcBef>
                          <a:spcPts val="400"/>
                        </a:spcBef>
                        <a:spcAft>
                          <a:spcPts val="400"/>
                        </a:spcAft>
                      </a:pPr>
                      <a:r>
                        <a:rPr lang="en-GB" sz="1000" kern="100">
                          <a:solidFill>
                            <a:srgbClr val="000000"/>
                          </a:solidFill>
                          <a:effectLst/>
                          <a:latin typeface="+mn-lt"/>
                          <a:ea typeface="Aptos" panose="020B0004020202020204" pitchFamily="34" charset="0"/>
                          <a:cs typeface="Times New Roman"/>
                        </a:rPr>
                        <a:t>Eastleigh resident John has been helping the Wessex Secure Data Environment as a critical friend.</a:t>
                      </a:r>
                    </a:p>
                    <a:p>
                      <a:pPr>
                        <a:lnSpc>
                          <a:spcPct val="90000"/>
                        </a:lnSpc>
                        <a:spcBef>
                          <a:spcPts val="400"/>
                        </a:spcBef>
                        <a:spcAft>
                          <a:spcPts val="400"/>
                        </a:spcAft>
                      </a:pPr>
                      <a:r>
                        <a:rPr lang="en-GB" sz="1000" kern="100">
                          <a:solidFill>
                            <a:srgbClr val="000000"/>
                          </a:solidFill>
                          <a:effectLst/>
                          <a:latin typeface="+mn-lt"/>
                          <a:ea typeface="Aptos" panose="020B0004020202020204" pitchFamily="34" charset="0"/>
                          <a:cs typeface="Times New Roman"/>
                        </a:rPr>
                        <a:t>As someone living with #MultipleSclerosis, John is passionate about research and the power of NHS data to drive change. </a:t>
                      </a:r>
                    </a:p>
                    <a:p>
                      <a:pPr marL="0" marR="0" lvl="0" indent="0" algn="l" defTabSz="685800" rtl="0" eaLnBrk="1" fontAlgn="auto" latinLnBrk="0" hangingPunct="1">
                        <a:lnSpc>
                          <a:spcPct val="90000"/>
                        </a:lnSpc>
                        <a:spcBef>
                          <a:spcPts val="400"/>
                        </a:spcBef>
                        <a:spcAft>
                          <a:spcPts val="400"/>
                        </a:spcAft>
                        <a:buClrTx/>
                        <a:buSzTx/>
                        <a:buFontTx/>
                        <a:buNone/>
                        <a:tabLst/>
                        <a:defRPr/>
                      </a:pPr>
                      <a:r>
                        <a:rPr lang="en-GB" sz="1000" kern="100">
                          <a:solidFill>
                            <a:srgbClr val="000000"/>
                          </a:solidFill>
                          <a:effectLst/>
                          <a:latin typeface="+mn-lt"/>
                          <a:ea typeface="Aptos" panose="020B0004020202020204" pitchFamily="34" charset="0"/>
                          <a:cs typeface="Times New Roman"/>
                        </a:rPr>
                        <a:t>He reminds us why worrying about data is less important than life-saving research. </a:t>
                      </a:r>
                      <a:r>
                        <a:rPr lang="en-GB" sz="1000"/>
                        <a:t>🔬 🧪 🧫</a:t>
                      </a:r>
                      <a:endParaRPr lang="en-GB" sz="1000" kern="100">
                        <a:solidFill>
                          <a:srgbClr val="000000"/>
                        </a:solidFill>
                        <a:effectLst/>
                        <a:latin typeface="+mn-lt"/>
                        <a:cs typeface="Times New Roman"/>
                      </a:endParaRPr>
                    </a:p>
                    <a:p>
                      <a:pPr lvl="0">
                        <a:lnSpc>
                          <a:spcPct val="90000"/>
                        </a:lnSpc>
                        <a:spcBef>
                          <a:spcPts val="400"/>
                        </a:spcBef>
                        <a:spcAft>
                          <a:spcPts val="400"/>
                        </a:spcAft>
                        <a:buNone/>
                      </a:pPr>
                      <a:r>
                        <a:rPr lang="en-GB" sz="1000" b="0" i="0" u="none" strike="noStrike" kern="1200" noProof="0">
                          <a:solidFill>
                            <a:srgbClr val="000000"/>
                          </a:solidFill>
                          <a:effectLst/>
                          <a:latin typeface="+mn-lt"/>
                        </a:rPr>
                        <a:t>#ImprovingTomorrowsHealth #datasaveslives #healthdata #WessexSDE </a:t>
                      </a:r>
                      <a:r>
                        <a:rPr lang="en-GB" sz="1000" b="0" i="0" u="none" strike="noStrike" kern="1200" noProof="0">
                          <a:solidFill>
                            <a:srgbClr val="000000"/>
                          </a:solidFill>
                          <a:effectLst/>
                          <a:latin typeface="Arial"/>
                        </a:rPr>
                        <a:t>#PoweredbyNHSData</a:t>
                      </a:r>
                      <a:endParaRPr lang="en-GB" sz="1000" kern="1200">
                        <a:solidFill>
                          <a:schemeClr val="dk1"/>
                        </a:solidFill>
                        <a:latin typeface="+mn-lt"/>
                        <a:ea typeface="+mn-ea"/>
                        <a:cs typeface="+mn-cs"/>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a:lnSpc>
                          <a:spcPct val="90000"/>
                        </a:lnSpc>
                      </a:pPr>
                      <a:endParaRPr lang="en-GB" sz="1000" dirty="0">
                        <a:latin typeface="+mj-lt"/>
                      </a:endParaRPr>
                    </a:p>
                    <a:p>
                      <a:pPr>
                        <a:lnSpc>
                          <a:spcPct val="90000"/>
                        </a:lnSpc>
                      </a:pPr>
                      <a:endParaRPr lang="en-GB" sz="1000" dirty="0">
                        <a:latin typeface="+mj-lt"/>
                      </a:endParaRPr>
                    </a:p>
                    <a:p>
                      <a:pPr>
                        <a:lnSpc>
                          <a:spcPct val="90000"/>
                        </a:lnSpc>
                      </a:pPr>
                      <a:endParaRPr lang="en-GB" sz="1000" dirty="0">
                        <a:latin typeface="+mj-lt"/>
                      </a:endParaRPr>
                    </a:p>
                    <a:p>
                      <a:pPr>
                        <a:lnSpc>
                          <a:spcPct val="90000"/>
                        </a:lnSpc>
                      </a:pPr>
                      <a:endParaRPr lang="en-GB" sz="1000" dirty="0">
                        <a:latin typeface="+mj-lt"/>
                      </a:endParaRPr>
                    </a:p>
                    <a:p>
                      <a:pPr>
                        <a:lnSpc>
                          <a:spcPct val="90000"/>
                        </a:lnSpc>
                      </a:pPr>
                      <a:endParaRPr lang="en-GB" sz="1000" dirty="0">
                        <a:latin typeface="+mj-lt"/>
                      </a:endParaRPr>
                    </a:p>
                    <a:p>
                      <a:pPr>
                        <a:lnSpc>
                          <a:spcPct val="90000"/>
                        </a:lnSpc>
                      </a:pPr>
                      <a:endParaRPr lang="en-GB" sz="1000" dirty="0">
                        <a:latin typeface="+mj-lt"/>
                      </a:endParaRPr>
                    </a:p>
                    <a:p>
                      <a:pPr>
                        <a:lnSpc>
                          <a:spcPct val="90000"/>
                        </a:lnSpc>
                      </a:pPr>
                      <a:endParaRPr lang="en-GB" sz="1000" dirty="0">
                        <a:latin typeface="+mj-lt"/>
                      </a:endParaRPr>
                    </a:p>
                    <a:p>
                      <a:pPr>
                        <a:lnSpc>
                          <a:spcPct val="90000"/>
                        </a:lnSpc>
                      </a:pPr>
                      <a:endParaRPr lang="en-GB" sz="1000" dirty="0">
                        <a:latin typeface="+mj-lt"/>
                      </a:endParaRPr>
                    </a:p>
                    <a:p>
                      <a:pPr>
                        <a:lnSpc>
                          <a:spcPct val="90000"/>
                        </a:lnSpc>
                      </a:pPr>
                      <a:endParaRPr lang="en-GB" sz="1000" dirty="0">
                        <a:latin typeface="+mj-lt"/>
                      </a:endParaRPr>
                    </a:p>
                    <a:p>
                      <a:pPr>
                        <a:lnSpc>
                          <a:spcPct val="90000"/>
                        </a:lnSpc>
                      </a:pPr>
                      <a:endParaRPr lang="en-GB" sz="1000" dirty="0">
                        <a:latin typeface="+mj-lt"/>
                      </a:endParaRPr>
                    </a:p>
                    <a:p>
                      <a:pPr>
                        <a:lnSpc>
                          <a:spcPct val="90000"/>
                        </a:lnSpc>
                      </a:pPr>
                      <a:endParaRPr lang="en-GB" sz="1000" dirty="0">
                        <a:latin typeface="+mj-lt"/>
                      </a:endParaRPr>
                    </a:p>
                    <a:p>
                      <a:pPr>
                        <a:lnSpc>
                          <a:spcPct val="90000"/>
                        </a:lnSpc>
                      </a:pPr>
                      <a:endParaRPr lang="en-GB" sz="1000" dirty="0">
                        <a:latin typeface="+mj-lt"/>
                        <a:hlinkClick r:id="rId2"/>
                      </a:endParaRPr>
                    </a:p>
                    <a:p>
                      <a:pPr marL="0" marR="0" lvl="0" indent="0" algn="l" defTabSz="685800" rtl="0" eaLnBrk="1" fontAlgn="auto" latinLnBrk="0" hangingPunct="1">
                        <a:lnSpc>
                          <a:spcPct val="90000"/>
                        </a:lnSpc>
                        <a:spcBef>
                          <a:spcPts val="0"/>
                        </a:spcBef>
                        <a:spcAft>
                          <a:spcPts val="0"/>
                        </a:spcAft>
                        <a:buClrTx/>
                        <a:buSzTx/>
                        <a:buFontTx/>
                        <a:buNone/>
                        <a:tabLst/>
                        <a:defRPr/>
                      </a:pPr>
                      <a:r>
                        <a:rPr lang="en-GB" sz="1000" kern="100" dirty="0">
                          <a:solidFill>
                            <a:srgbClr val="000000"/>
                          </a:solidFill>
                          <a:effectLst/>
                          <a:latin typeface="+mn-lt"/>
                          <a:cs typeface="Times New Roman"/>
                          <a:hlinkClick r:id="rId2"/>
                        </a:rPr>
                        <a:t>Download JPEG</a:t>
                      </a:r>
                      <a:endParaRPr lang="en-GB" sz="1000" kern="100" dirty="0">
                        <a:solidFill>
                          <a:srgbClr val="000000"/>
                        </a:solidFill>
                        <a:effectLst/>
                        <a:latin typeface="+mn-lt"/>
                        <a:cs typeface="Times New Roman"/>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8209512"/>
                  </a:ext>
                </a:extLst>
              </a:tr>
              <a:tr h="0">
                <a:tc vMerge="1">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spcBef>
                          <a:spcPts val="400"/>
                        </a:spcBef>
                        <a:spcAft>
                          <a:spcPts val="400"/>
                        </a:spcAft>
                      </a:pPr>
                      <a:endParaRPr lang="en-GB" sz="1000">
                        <a:latin typeface="+mj-lt"/>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0000"/>
                        </a:lnSpc>
                        <a:spcBef>
                          <a:spcPts val="400"/>
                        </a:spcBef>
                        <a:spcAft>
                          <a:spcPts val="400"/>
                        </a:spcAft>
                      </a:pPr>
                      <a:r>
                        <a:rPr lang="en-GB" sz="1000">
                          <a:latin typeface="+mn-lt"/>
                        </a:rPr>
                        <a:t>X (nee Twitter) and Bluesky</a:t>
                      </a:r>
                    </a:p>
                  </a:txBody>
                  <a:tcPr marL="68580" marR="68580" marT="34290" marB="3429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90000"/>
                        </a:lnSpc>
                        <a:spcBef>
                          <a:spcPts val="400"/>
                        </a:spcBef>
                        <a:spcAft>
                          <a:spcPts val="400"/>
                        </a:spcAft>
                        <a:buClrTx/>
                        <a:buSzTx/>
                        <a:buFontTx/>
                        <a:buNone/>
                        <a:tabLst/>
                        <a:defRPr/>
                      </a:pPr>
                      <a:r>
                        <a:rPr lang="en-GB" sz="1000" kern="100">
                          <a:solidFill>
                            <a:srgbClr val="000000"/>
                          </a:solidFill>
                          <a:effectLst/>
                          <a:latin typeface="+mn-lt"/>
                          <a:ea typeface="Aptos" panose="020B0004020202020204" pitchFamily="34" charset="0"/>
                          <a:cs typeface="Times New Roman"/>
                        </a:rPr>
                        <a:t>Eastleigh resident John has been helping the Wessex Secure Data Environment as a critical friend, he shares why we need to support the use of de-identified data for research. </a:t>
                      </a:r>
                      <a:r>
                        <a:rPr lang="en-GB" sz="1000"/>
                        <a:t>🔬 🧪 🧫</a:t>
                      </a:r>
                      <a:endParaRPr lang="en-GB" sz="1000" kern="100">
                        <a:solidFill>
                          <a:srgbClr val="000000"/>
                        </a:solidFill>
                        <a:effectLst/>
                        <a:latin typeface="+mn-lt"/>
                        <a:cs typeface="Times New Roman"/>
                      </a:endParaRPr>
                    </a:p>
                    <a:p>
                      <a:pPr lvl="0">
                        <a:lnSpc>
                          <a:spcPct val="90000"/>
                        </a:lnSpc>
                        <a:spcBef>
                          <a:spcPts val="400"/>
                        </a:spcBef>
                        <a:spcAft>
                          <a:spcPts val="400"/>
                        </a:spcAft>
                        <a:buNone/>
                      </a:pPr>
                      <a:r>
                        <a:rPr lang="en-GB" sz="1000" b="0" i="0" u="none" strike="noStrike" kern="1200" noProof="0">
                          <a:solidFill>
                            <a:srgbClr val="000000"/>
                          </a:solidFill>
                          <a:effectLst/>
                          <a:latin typeface="+mn-lt"/>
                        </a:rPr>
                        <a:t>#ImprovingTomorrowsHealth #datasaveslives #healthdata #Wessex SDE </a:t>
                      </a:r>
                      <a:r>
                        <a:rPr lang="en-GB" sz="1000" b="0" i="0" u="none" strike="noStrike" kern="1200" noProof="0">
                          <a:solidFill>
                            <a:srgbClr val="000000"/>
                          </a:solidFill>
                          <a:effectLst/>
                          <a:latin typeface="Arial"/>
                        </a:rPr>
                        <a:t>#PoweredbyNHSData</a:t>
                      </a:r>
                      <a:endParaRPr lang="en-GB" sz="1000" kern="1200">
                        <a:solidFill>
                          <a:schemeClr val="tx1"/>
                        </a:solidFill>
                        <a:latin typeface="+mn-lt"/>
                        <a:ea typeface="+mn-ea"/>
                        <a:cs typeface="+mn-cs"/>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pPr>
                        <a:lnSpc>
                          <a:spcPct val="95000"/>
                        </a:lnSpc>
                      </a:pPr>
                      <a:endParaRPr lang="en-GB" sz="1000">
                        <a:latin typeface="+mj-lt"/>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22368259"/>
                  </a:ext>
                </a:extLst>
              </a:tr>
              <a:tr h="1589315">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0000"/>
                        </a:lnSpc>
                        <a:spcBef>
                          <a:spcPts val="100"/>
                        </a:spcBef>
                        <a:spcAft>
                          <a:spcPts val="100"/>
                        </a:spcAft>
                      </a:pPr>
                      <a:r>
                        <a:rPr lang="en-GB" sz="1000" b="0">
                          <a:solidFill>
                            <a:schemeClr val="tx1"/>
                          </a:solidFill>
                          <a:latin typeface="+mn-lt"/>
                        </a:rPr>
                        <a:t>Week 7 – w/c 7 April – </a:t>
                      </a:r>
                      <a:r>
                        <a:rPr lang="en-GB" sz="1000" b="1">
                          <a:solidFill>
                            <a:schemeClr val="tx1"/>
                          </a:solidFill>
                          <a:latin typeface="+mn-lt"/>
                        </a:rPr>
                        <a:t>Sandra talks about hope</a:t>
                      </a:r>
                    </a:p>
                  </a:txBody>
                  <a:tcPr marL="68580" marR="68580" marT="34290" marB="3429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0000"/>
                        </a:lnSpc>
                        <a:spcBef>
                          <a:spcPts val="400"/>
                        </a:spcBef>
                        <a:spcAft>
                          <a:spcPts val="400"/>
                        </a:spcAft>
                      </a:pPr>
                      <a:r>
                        <a:rPr lang="en-GB" sz="1000">
                          <a:latin typeface="+mn-lt"/>
                        </a:rPr>
                        <a:t>Facebook, LinkedIn and Instagram</a:t>
                      </a:r>
                    </a:p>
                  </a:txBody>
                  <a:tcPr marL="68580" marR="68580" marT="34290" marB="3429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100000"/>
                        </a:lnSpc>
                        <a:spcBef>
                          <a:spcPts val="400"/>
                        </a:spcBef>
                        <a:spcAft>
                          <a:spcPts val="400"/>
                        </a:spcAft>
                      </a:pPr>
                      <a:r>
                        <a:rPr lang="en-GB" sz="1000" kern="100">
                          <a:solidFill>
                            <a:schemeClr val="tx1"/>
                          </a:solidFill>
                          <a:effectLst/>
                          <a:latin typeface="+mn-lt"/>
                          <a:ea typeface="Aptos" panose="020B0004020202020204" pitchFamily="34" charset="0"/>
                          <a:cs typeface="Times New Roman"/>
                        </a:rPr>
                        <a:t>Fareham mum Sandra shares why using NHS data for research can give communities something vital – hope. </a:t>
                      </a:r>
                    </a:p>
                    <a:p>
                      <a:pPr marL="0" marR="0" lvl="0" indent="0" algn="l" defTabSz="685800" rtl="0" eaLnBrk="1" fontAlgn="auto" latinLnBrk="0" hangingPunct="1">
                        <a:lnSpc>
                          <a:spcPct val="100000"/>
                        </a:lnSpc>
                        <a:spcBef>
                          <a:spcPts val="400"/>
                        </a:spcBef>
                        <a:spcAft>
                          <a:spcPts val="400"/>
                        </a:spcAft>
                        <a:buClrTx/>
                        <a:buSzTx/>
                        <a:buFontTx/>
                        <a:buNone/>
                        <a:tabLst/>
                        <a:defRPr/>
                      </a:pPr>
                      <a:r>
                        <a:rPr lang="en-GB" sz="1000" kern="100">
                          <a:solidFill>
                            <a:schemeClr val="tx1"/>
                          </a:solidFill>
                          <a:effectLst/>
                          <a:latin typeface="+mn-lt"/>
                          <a:ea typeface="Aptos" panose="020B0004020202020204" pitchFamily="34" charset="0"/>
                          <a:cs typeface="Times New Roman"/>
                        </a:rPr>
                        <a:t>Hope for new treatments and breakthroughs. </a:t>
                      </a:r>
                      <a:r>
                        <a:rPr lang="en-GB" sz="1000" kern="1200">
                          <a:solidFill>
                            <a:schemeClr val="tx1"/>
                          </a:solidFill>
                          <a:effectLst/>
                          <a:latin typeface="+mn-lt"/>
                          <a:ea typeface="+mn-ea"/>
                          <a:cs typeface="+mn-cs"/>
                        </a:rPr>
                        <a:t>Linking NHS patients’ data helps researchers ask bigger questions and find ways to do things differently – from improving emergency care to developing personalised cancer treatments.</a:t>
                      </a:r>
                      <a:r>
                        <a:rPr lang="en-GB" sz="1000">
                          <a:solidFill>
                            <a:schemeClr val="tx1"/>
                          </a:solidFill>
                        </a:rPr>
                        <a:t>💉</a:t>
                      </a:r>
                    </a:p>
                    <a:p>
                      <a:pPr marL="0" marR="0" lvl="0" indent="0" algn="l" defTabSz="685800" rtl="0" eaLnBrk="1" fontAlgn="auto" latinLnBrk="0" hangingPunct="1">
                        <a:lnSpc>
                          <a:spcPct val="100000"/>
                        </a:lnSpc>
                        <a:spcBef>
                          <a:spcPts val="400"/>
                        </a:spcBef>
                        <a:spcAft>
                          <a:spcPts val="400"/>
                        </a:spcAft>
                        <a:buClrTx/>
                        <a:buSzTx/>
                        <a:buFontTx/>
                        <a:buNone/>
                        <a:tabLst/>
                        <a:defRPr/>
                      </a:pPr>
                      <a:r>
                        <a:rPr lang="en-GB" sz="1000" kern="1200">
                          <a:solidFill>
                            <a:schemeClr val="tx1"/>
                          </a:solidFill>
                          <a:effectLst/>
                          <a:latin typeface="+mn-lt"/>
                          <a:ea typeface="+mn-ea"/>
                          <a:cs typeface="+mn-cs"/>
                        </a:rPr>
                        <a:t>She’s encouraging everyone to get involved </a:t>
                      </a:r>
                      <a:r>
                        <a:rPr lang="en-GB" sz="1000" kern="100">
                          <a:solidFill>
                            <a:schemeClr val="tx1"/>
                          </a:solidFill>
                          <a:effectLst/>
                          <a:latin typeface="+mn-lt"/>
                          <a:ea typeface="Aptos" panose="020B0004020202020204" pitchFamily="34" charset="0"/>
                          <a:cs typeface="Times New Roman"/>
                        </a:rPr>
                        <a:t>at </a:t>
                      </a:r>
                      <a:r>
                        <a:rPr lang="en-GB" sz="1000" b="0" i="0" u="none" strike="noStrike" kern="1200">
                          <a:solidFill>
                            <a:schemeClr val="tx1"/>
                          </a:solidFill>
                          <a:effectLst/>
                          <a:latin typeface="+mn-lt"/>
                          <a:ea typeface="Segoe UI Emoji" panose="020B0502040204020203" pitchFamily="34" charset="0"/>
                          <a:cs typeface="+mn-cs"/>
                          <a:hlinkClick r:id="rId3">
                            <a:extLst>
                              <a:ext uri="{A12FA001-AC4F-418D-AE19-62706E023703}">
                                <ahyp:hlinkClr xmlns:ahyp="http://schemas.microsoft.com/office/drawing/2018/hyperlinkcolor" val="tx"/>
                              </a:ext>
                            </a:extLst>
                          </a:hlinkClick>
                        </a:rPr>
                        <a:t>WessexSDE.nhs.uk/have-your-say</a:t>
                      </a:r>
                      <a:r>
                        <a:rPr lang="en-GB" sz="1000" b="0" i="0" u="none" strike="noStrike" kern="1200">
                          <a:solidFill>
                            <a:schemeClr val="tx1"/>
                          </a:solidFill>
                          <a:effectLst/>
                          <a:latin typeface="+mn-lt"/>
                          <a:ea typeface="Segoe UI Emoji" panose="020B0502040204020203" pitchFamily="34" charset="0"/>
                          <a:cs typeface="+mn-cs"/>
                        </a:rPr>
                        <a:t> </a:t>
                      </a:r>
                      <a:endParaRPr lang="en-GB" sz="1000" kern="1200">
                        <a:solidFill>
                          <a:schemeClr val="tx1"/>
                        </a:solidFill>
                        <a:effectLst/>
                        <a:latin typeface="+mn-lt"/>
                        <a:ea typeface="+mn-ea"/>
                        <a:cs typeface="+mn-cs"/>
                      </a:endParaRPr>
                    </a:p>
                    <a:p>
                      <a:pPr lvl="0">
                        <a:lnSpc>
                          <a:spcPct val="100000"/>
                        </a:lnSpc>
                        <a:spcBef>
                          <a:spcPts val="400"/>
                        </a:spcBef>
                        <a:spcAft>
                          <a:spcPts val="400"/>
                        </a:spcAft>
                        <a:buNone/>
                      </a:pPr>
                      <a:r>
                        <a:rPr lang="en-GB" sz="1000" b="0" i="0" u="none" strike="noStrike" kern="1200" noProof="0">
                          <a:solidFill>
                            <a:schemeClr val="tx1"/>
                          </a:solidFill>
                          <a:effectLst/>
                          <a:latin typeface="+mn-lt"/>
                        </a:rPr>
                        <a:t>#ImprovingTomorrowsHealth #datasaveslives #healthdata #WessexSDE </a:t>
                      </a:r>
                      <a:r>
                        <a:rPr lang="en-GB" sz="1000" b="0" i="0" u="none" strike="noStrike" kern="1200" noProof="0">
                          <a:solidFill>
                            <a:srgbClr val="000000"/>
                          </a:solidFill>
                          <a:effectLst/>
                          <a:latin typeface="Arial"/>
                        </a:rPr>
                        <a:t>#PoweredbyNHSData</a:t>
                      </a:r>
                      <a:endParaRPr lang="en-GB" sz="1000" kern="1200">
                        <a:solidFill>
                          <a:schemeClr val="tx1"/>
                        </a:solidFill>
                        <a:latin typeface="+mn-lt"/>
                        <a:ea typeface="+mn-ea"/>
                        <a:cs typeface="+mn-cs"/>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0000"/>
                        </a:lnSpc>
                      </a:pPr>
                      <a:endParaRPr lang="en-GB" sz="1000" kern="1200" dirty="0">
                        <a:solidFill>
                          <a:schemeClr val="dk1"/>
                        </a:solidFill>
                        <a:latin typeface="+mj-lt"/>
                        <a:ea typeface="+mn-ea"/>
                        <a:cs typeface="+mn-cs"/>
                      </a:endParaRPr>
                    </a:p>
                    <a:p>
                      <a:pPr>
                        <a:lnSpc>
                          <a:spcPct val="90000"/>
                        </a:lnSpc>
                      </a:pPr>
                      <a:endParaRPr lang="en-GB" sz="1000" kern="1200" dirty="0">
                        <a:solidFill>
                          <a:schemeClr val="dk1"/>
                        </a:solidFill>
                        <a:latin typeface="+mj-lt"/>
                        <a:ea typeface="+mn-ea"/>
                        <a:cs typeface="+mn-cs"/>
                      </a:endParaRPr>
                    </a:p>
                    <a:p>
                      <a:pPr>
                        <a:lnSpc>
                          <a:spcPct val="90000"/>
                        </a:lnSpc>
                      </a:pPr>
                      <a:endParaRPr lang="en-GB" sz="1000" kern="1200" dirty="0">
                        <a:solidFill>
                          <a:schemeClr val="dk1"/>
                        </a:solidFill>
                        <a:latin typeface="+mj-lt"/>
                        <a:ea typeface="+mn-ea"/>
                        <a:cs typeface="+mn-cs"/>
                      </a:endParaRPr>
                    </a:p>
                    <a:p>
                      <a:pPr>
                        <a:lnSpc>
                          <a:spcPct val="90000"/>
                        </a:lnSpc>
                      </a:pPr>
                      <a:endParaRPr lang="en-GB" sz="1000" kern="1200" dirty="0">
                        <a:solidFill>
                          <a:schemeClr val="dk1"/>
                        </a:solidFill>
                        <a:latin typeface="+mj-lt"/>
                        <a:ea typeface="+mn-ea"/>
                        <a:cs typeface="+mn-cs"/>
                      </a:endParaRPr>
                    </a:p>
                    <a:p>
                      <a:pPr>
                        <a:lnSpc>
                          <a:spcPct val="90000"/>
                        </a:lnSpc>
                      </a:pPr>
                      <a:endParaRPr lang="en-GB" sz="1000" kern="1200" dirty="0">
                        <a:solidFill>
                          <a:schemeClr val="dk1"/>
                        </a:solidFill>
                        <a:latin typeface="+mj-lt"/>
                        <a:ea typeface="+mn-ea"/>
                        <a:cs typeface="+mn-cs"/>
                      </a:endParaRPr>
                    </a:p>
                    <a:p>
                      <a:pPr>
                        <a:lnSpc>
                          <a:spcPct val="90000"/>
                        </a:lnSpc>
                      </a:pPr>
                      <a:endParaRPr lang="en-GB" sz="1000" kern="1200" dirty="0">
                        <a:solidFill>
                          <a:schemeClr val="dk1"/>
                        </a:solidFill>
                        <a:latin typeface="+mj-lt"/>
                        <a:ea typeface="+mn-ea"/>
                        <a:cs typeface="+mn-cs"/>
                      </a:endParaRPr>
                    </a:p>
                    <a:p>
                      <a:pPr>
                        <a:lnSpc>
                          <a:spcPct val="90000"/>
                        </a:lnSpc>
                      </a:pPr>
                      <a:endParaRPr lang="en-GB" sz="1000" kern="1200" dirty="0">
                        <a:solidFill>
                          <a:schemeClr val="dk1"/>
                        </a:solidFill>
                        <a:latin typeface="+mj-lt"/>
                        <a:ea typeface="+mn-ea"/>
                        <a:cs typeface="+mn-cs"/>
                      </a:endParaRPr>
                    </a:p>
                    <a:p>
                      <a:pPr>
                        <a:lnSpc>
                          <a:spcPct val="90000"/>
                        </a:lnSpc>
                      </a:pPr>
                      <a:r>
                        <a:rPr lang="en-GB" sz="1000" kern="1200" dirty="0">
                          <a:solidFill>
                            <a:schemeClr val="dk1"/>
                          </a:solidFill>
                          <a:latin typeface="+mj-lt"/>
                          <a:ea typeface="+mn-ea"/>
                          <a:cs typeface="+mn-cs"/>
                          <a:hlinkClick r:id="rId4"/>
                        </a:rPr>
                        <a:t>Download MP4</a:t>
                      </a:r>
                      <a:endParaRPr lang="en-GB" sz="1000" kern="1200" dirty="0">
                        <a:solidFill>
                          <a:schemeClr val="dk1"/>
                        </a:solidFill>
                        <a:latin typeface="+mj-lt"/>
                        <a:ea typeface="+mn-ea"/>
                        <a:cs typeface="+mn-cs"/>
                      </a:endParaRPr>
                    </a:p>
                    <a:p>
                      <a:pPr>
                        <a:lnSpc>
                          <a:spcPct val="90000"/>
                        </a:lnSpc>
                      </a:pPr>
                      <a:endParaRPr lang="en-GB" sz="1100" dirty="0">
                        <a:latin typeface="+mj-lt"/>
                      </a:endParaRPr>
                    </a:p>
                    <a:p>
                      <a:pPr>
                        <a:lnSpc>
                          <a:spcPct val="90000"/>
                        </a:lnSpc>
                        <a:spcBef>
                          <a:spcPts val="100"/>
                        </a:spcBef>
                        <a:spcAft>
                          <a:spcPts val="100"/>
                        </a:spcAft>
                      </a:pPr>
                      <a:endParaRPr lang="en-GB" sz="1000" b="1" dirty="0">
                        <a:solidFill>
                          <a:schemeClr val="tx1"/>
                        </a:solidFill>
                        <a:latin typeface="+mj-lt"/>
                      </a:endParaRPr>
                    </a:p>
                  </a:txBody>
                  <a:tcPr marL="68580" marR="68580" marT="34290" marB="3429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00154847"/>
                  </a:ext>
                </a:extLst>
              </a:tr>
              <a:tr h="554629">
                <a:tc vMerge="1">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0000"/>
                        </a:lnSpc>
                        <a:spcBef>
                          <a:spcPts val="400"/>
                        </a:spcBef>
                        <a:spcAft>
                          <a:spcPts val="400"/>
                        </a:spcAft>
                      </a:pPr>
                      <a:r>
                        <a:rPr lang="en-GB" sz="1000">
                          <a:latin typeface="+mn-lt"/>
                        </a:rPr>
                        <a:t>X (nee Twitter) and Bluesky</a:t>
                      </a:r>
                    </a:p>
                  </a:txBody>
                  <a:tcPr marL="68580" marR="68580" marT="34290" marB="3429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rtl="0" eaLnBrk="1" fontAlgn="auto" latinLnBrk="0" hangingPunct="1">
                        <a:lnSpc>
                          <a:spcPct val="90000"/>
                        </a:lnSpc>
                        <a:spcBef>
                          <a:spcPts val="400"/>
                        </a:spcBef>
                        <a:spcAft>
                          <a:spcPts val="400"/>
                        </a:spcAft>
                        <a:buClrTx/>
                        <a:buSzTx/>
                        <a:buFontTx/>
                        <a:buNone/>
                      </a:pPr>
                      <a:r>
                        <a:rPr lang="en-GB" sz="1000" kern="100" dirty="0">
                          <a:solidFill>
                            <a:schemeClr val="tx1"/>
                          </a:solidFill>
                          <a:effectLst/>
                          <a:latin typeface="+mn-lt"/>
                          <a:ea typeface="Aptos" panose="020B0004020202020204" pitchFamily="34" charset="0"/>
                          <a:cs typeface="Times New Roman"/>
                        </a:rPr>
                        <a:t>Fareham mum Sandra shares why using NHS data for research can give communities something vital – hope. Find out more at </a:t>
                      </a:r>
                      <a:r>
                        <a:rPr lang="en-GB" sz="1000" b="0" i="0" u="none" strike="noStrike" kern="1200" dirty="0">
                          <a:solidFill>
                            <a:schemeClr val="tx1"/>
                          </a:solidFill>
                          <a:effectLst/>
                          <a:latin typeface="+mn-lt"/>
                          <a:ea typeface="Segoe UI Emoji"/>
                          <a:cs typeface="+mn-cs"/>
                          <a:hlinkClick r:id="rId3">
                            <a:extLst>
                              <a:ext uri="{A12FA001-AC4F-418D-AE19-62706E023703}">
                                <ahyp:hlinkClr xmlns:ahyp="http://schemas.microsoft.com/office/drawing/2018/hyperlinkcolor" val="tx"/>
                              </a:ext>
                            </a:extLst>
                          </a:hlinkClick>
                        </a:rPr>
                        <a:t>WessexSDE.nhs.uk/have-your-say</a:t>
                      </a:r>
                      <a:r>
                        <a:rPr lang="en-GB" sz="1000" b="0" i="0" u="none" strike="noStrike" kern="1200" dirty="0">
                          <a:solidFill>
                            <a:schemeClr val="tx1"/>
                          </a:solidFill>
                          <a:effectLst/>
                          <a:latin typeface="+mn-lt"/>
                          <a:ea typeface="Segoe UI Emoji"/>
                          <a:cs typeface="+mn-cs"/>
                        </a:rPr>
                        <a:t> </a:t>
                      </a:r>
                      <a:r>
                        <a:rPr lang="en-GB" sz="1000" kern="100" dirty="0">
                          <a:solidFill>
                            <a:schemeClr val="tx1"/>
                          </a:solidFill>
                          <a:effectLst/>
                          <a:latin typeface="+mn-lt"/>
                          <a:ea typeface="Aptos" panose="020B0004020202020204" pitchFamily="34" charset="0"/>
                          <a:cs typeface="Times New Roman"/>
                        </a:rPr>
                        <a:t>led by @UHSFT </a:t>
                      </a:r>
                      <a:r>
                        <a:rPr lang="en-GB" sz="1000" b="0" i="0" u="none" strike="noStrike" kern="1200" noProof="0" dirty="0">
                          <a:solidFill>
                            <a:schemeClr val="tx1"/>
                          </a:solidFill>
                          <a:effectLst/>
                          <a:latin typeface="+mn-lt"/>
                        </a:rPr>
                        <a:t>#ImprovingTomorrowsHealth #datasaveslives #healthdata #WessexSDE </a:t>
                      </a:r>
                      <a:r>
                        <a:rPr lang="en-GB" sz="1000" b="0" i="0" u="none" strike="noStrike" kern="1200" noProof="0" dirty="0">
                          <a:solidFill>
                            <a:srgbClr val="000000"/>
                          </a:solidFill>
                          <a:effectLst/>
                          <a:latin typeface="Arial"/>
                        </a:rPr>
                        <a:t>#PoweredbyNHSData</a:t>
                      </a:r>
                      <a:endParaRPr lang="en-GB" sz="1000" kern="1200" dirty="0">
                        <a:solidFill>
                          <a:schemeClr val="tx1"/>
                        </a:solidFill>
                        <a:latin typeface="+mn-lt"/>
                        <a:ea typeface="+mn-ea"/>
                        <a:cs typeface="+mn-cs"/>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35160266"/>
                  </a:ext>
                </a:extLst>
              </a:tr>
            </a:tbl>
          </a:graphicData>
        </a:graphic>
      </p:graphicFrame>
      <p:pic>
        <p:nvPicPr>
          <p:cNvPr id="6" name="Picture 5" descr="A screenshot of a social media post&#10;&#10;AI-generated content may be incorrect.">
            <a:hlinkClick r:id="rId2"/>
            <a:extLst>
              <a:ext uri="{FF2B5EF4-FFF2-40B4-BE49-F238E27FC236}">
                <a16:creationId xmlns:a16="http://schemas.microsoft.com/office/drawing/2014/main" id="{5BB775C4-046E-5CDE-2E68-43B0DBD8CC7C}"/>
              </a:ext>
            </a:extLst>
          </p:cNvPr>
          <p:cNvPicPr>
            <a:picLocks noGrp="1" noRot="1" noChangeAspect="1" noMove="1" noResize="1" noEditPoints="1" noAdjustHandles="1" noChangeArrowheads="1" noChangeShapeType="1" noCrop="1"/>
          </p:cNvPicPr>
          <p:nvPr/>
        </p:nvPicPr>
        <p:blipFill>
          <a:blip r:embed="rId5" cstate="hqprint">
            <a:extLst>
              <a:ext uri="{28A0092B-C50C-407E-A947-70E740481C1C}">
                <a14:useLocalDpi xmlns:a14="http://schemas.microsoft.com/office/drawing/2010/main"/>
              </a:ext>
            </a:extLst>
          </a:blip>
          <a:stretch>
            <a:fillRect/>
          </a:stretch>
        </p:blipFill>
        <p:spPr>
          <a:xfrm>
            <a:off x="7258823" y="490752"/>
            <a:ext cx="1584000" cy="1584000"/>
          </a:xfrm>
          <a:prstGeom prst="rect">
            <a:avLst/>
          </a:prstGeom>
        </p:spPr>
      </p:pic>
      <p:pic>
        <p:nvPicPr>
          <p:cNvPr id="9" name="Picture 8">
            <a:extLst>
              <a:ext uri="{FF2B5EF4-FFF2-40B4-BE49-F238E27FC236}">
                <a16:creationId xmlns:a16="http://schemas.microsoft.com/office/drawing/2014/main" id="{1973277A-9937-15B2-311C-90B456AA0E94}"/>
              </a:ext>
            </a:extLst>
          </p:cNvPr>
          <p:cNvPicPr>
            <a:picLocks noGrp="1" noRot="1" noChangeAspect="1" noMove="1" noResize="1" noEditPoints="1" noAdjustHandles="1" noChangeArrowheads="1" noChangeShapeType="1" noCrop="1"/>
          </p:cNvPicPr>
          <p:nvPr/>
        </p:nvPicPr>
        <p:blipFill>
          <a:blip r:embed="rId6" cstate="hqprint">
            <a:extLst>
              <a:ext uri="{28A0092B-C50C-407E-A947-70E740481C1C}">
                <a14:useLocalDpi xmlns:a14="http://schemas.microsoft.com/office/drawing/2010/main"/>
              </a:ext>
            </a:extLst>
          </a:blip>
          <a:stretch>
            <a:fillRect/>
          </a:stretch>
        </p:blipFill>
        <p:spPr>
          <a:xfrm>
            <a:off x="7258823" y="2846761"/>
            <a:ext cx="1584000" cy="890305"/>
          </a:xfrm>
          <a:prstGeom prst="rect">
            <a:avLst/>
          </a:prstGeom>
        </p:spPr>
      </p:pic>
    </p:spTree>
    <p:extLst>
      <p:ext uri="{BB962C8B-B14F-4D97-AF65-F5344CB8AC3E}">
        <p14:creationId xmlns:p14="http://schemas.microsoft.com/office/powerpoint/2010/main" val="831594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7A1DF-8413-6878-4ED0-BDED8BD76A5E}"/>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797EE49-AD78-060E-9A2C-A96BBF4563D5}"/>
              </a:ext>
            </a:extLst>
          </p:cNvPr>
          <p:cNvGraphicFramePr>
            <a:graphicFrameLocks/>
          </p:cNvGraphicFramePr>
          <p:nvPr>
            <p:extLst>
              <p:ext uri="{D42A27DB-BD31-4B8C-83A1-F6EECF244321}">
                <p14:modId xmlns:p14="http://schemas.microsoft.com/office/powerpoint/2010/main" val="235421663"/>
              </p:ext>
            </p:extLst>
          </p:nvPr>
        </p:nvGraphicFramePr>
        <p:xfrm>
          <a:off x="326797" y="65489"/>
          <a:ext cx="8490405" cy="5021994"/>
        </p:xfrm>
        <a:graphic>
          <a:graphicData uri="http://schemas.openxmlformats.org/drawingml/2006/table">
            <a:tbl>
              <a:tblPr firstRow="1" bandRow="1">
                <a:tableStyleId>{5C22544A-7EE6-4342-B048-85BDC9FD1C3A}</a:tableStyleId>
              </a:tblPr>
              <a:tblGrid>
                <a:gridCol w="968528">
                  <a:extLst>
                    <a:ext uri="{9D8B030D-6E8A-4147-A177-3AD203B41FA5}">
                      <a16:colId xmlns:a16="http://schemas.microsoft.com/office/drawing/2014/main" val="2508954112"/>
                    </a:ext>
                  </a:extLst>
                </a:gridCol>
                <a:gridCol w="883076">
                  <a:extLst>
                    <a:ext uri="{9D8B030D-6E8A-4147-A177-3AD203B41FA5}">
                      <a16:colId xmlns:a16="http://schemas.microsoft.com/office/drawing/2014/main" val="3039705530"/>
                    </a:ext>
                  </a:extLst>
                </a:gridCol>
                <a:gridCol w="4973108">
                  <a:extLst>
                    <a:ext uri="{9D8B030D-6E8A-4147-A177-3AD203B41FA5}">
                      <a16:colId xmlns:a16="http://schemas.microsoft.com/office/drawing/2014/main" val="3194202728"/>
                    </a:ext>
                  </a:extLst>
                </a:gridCol>
                <a:gridCol w="1665693">
                  <a:extLst>
                    <a:ext uri="{9D8B030D-6E8A-4147-A177-3AD203B41FA5}">
                      <a16:colId xmlns:a16="http://schemas.microsoft.com/office/drawing/2014/main" val="436312863"/>
                    </a:ext>
                  </a:extLst>
                </a:gridCol>
              </a:tblGrid>
              <a:tr h="355733">
                <a:tc>
                  <a:txBody>
                    <a:bodyPr/>
                    <a:lstStyle/>
                    <a:p>
                      <a:pPr algn="l">
                        <a:lnSpc>
                          <a:spcPct val="90000"/>
                        </a:lnSpc>
                      </a:pPr>
                      <a:r>
                        <a:rPr lang="en-GB" sz="1000" spc="-20" baseline="0" dirty="0">
                          <a:latin typeface="+mn-lt"/>
                        </a:rPr>
                        <a:t>DATE &amp; ACTION</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a:lnSpc>
                          <a:spcPct val="90000"/>
                        </a:lnSpc>
                      </a:pPr>
                      <a:r>
                        <a:rPr lang="en-GB" sz="1000" spc="-30" baseline="0" dirty="0">
                          <a:latin typeface="+mn-lt"/>
                        </a:rPr>
                        <a:t>PLATFORM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a:lnSpc>
                          <a:spcPct val="90000"/>
                        </a:lnSpc>
                      </a:pPr>
                      <a:r>
                        <a:rPr lang="en-GB" sz="1000" dirty="0">
                          <a:latin typeface="+mn-lt"/>
                        </a:rPr>
                        <a:t>COPY</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a:lnSpc>
                          <a:spcPct val="90000"/>
                        </a:lnSpc>
                      </a:pPr>
                      <a:r>
                        <a:rPr lang="en-GB" sz="1000" dirty="0">
                          <a:latin typeface="+mn-lt"/>
                        </a:rPr>
                        <a:t>ASSET</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266510707"/>
                  </a:ext>
                </a:extLst>
              </a:tr>
              <a:tr h="1319175">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0000"/>
                        </a:lnSpc>
                        <a:spcBef>
                          <a:spcPts val="400"/>
                        </a:spcBef>
                        <a:spcAft>
                          <a:spcPts val="400"/>
                        </a:spcAft>
                      </a:pPr>
                      <a:r>
                        <a:rPr lang="en-GB" sz="1000" b="0" dirty="0">
                          <a:solidFill>
                            <a:schemeClr val="tx1"/>
                          </a:solidFill>
                          <a:latin typeface="+mn-lt"/>
                        </a:rPr>
                        <a:t>Week 8 – w/c 14 April – </a:t>
                      </a:r>
                      <a:r>
                        <a:rPr lang="en-GB" sz="1000" b="1" dirty="0">
                          <a:solidFill>
                            <a:schemeClr val="tx1"/>
                          </a:solidFill>
                          <a:latin typeface="+mn-lt"/>
                        </a:rPr>
                        <a:t>importance of health data for research</a:t>
                      </a:r>
                    </a:p>
                  </a:txBody>
                  <a:tcPr marL="68580" marR="68580" marT="34290" marB="3429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0000"/>
                        </a:lnSpc>
                        <a:spcBef>
                          <a:spcPts val="400"/>
                        </a:spcBef>
                        <a:spcAft>
                          <a:spcPts val="400"/>
                        </a:spcAft>
                      </a:pPr>
                      <a:r>
                        <a:rPr lang="en-GB" sz="1000" dirty="0">
                          <a:latin typeface="+mn-lt"/>
                        </a:rPr>
                        <a:t>Facebook, LinkedIn and Instagram</a:t>
                      </a:r>
                    </a:p>
                  </a:txBody>
                  <a:tcPr marL="68580" marR="68580" marT="34290" marB="3429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90000"/>
                        </a:lnSpc>
                        <a:spcBef>
                          <a:spcPts val="400"/>
                        </a:spcBef>
                        <a:spcAft>
                          <a:spcPts val="400"/>
                        </a:spcAft>
                      </a:pPr>
                      <a:r>
                        <a:rPr lang="en-GB" sz="1000" kern="100" dirty="0">
                          <a:solidFill>
                            <a:srgbClr val="000000"/>
                          </a:solidFill>
                          <a:effectLst/>
                          <a:latin typeface="+mn-lt"/>
                          <a:ea typeface="Aptos" panose="020B0004020202020204" pitchFamily="34" charset="0"/>
                          <a:cs typeface="Times New Roman"/>
                        </a:rPr>
                        <a:t>As the </a:t>
                      </a:r>
                      <a:r>
                        <a:rPr lang="en-GB" sz="1000" b="0" i="0" u="none" strike="noStrike" kern="1200" noProof="0" dirty="0">
                          <a:solidFill>
                            <a:srgbClr val="000000"/>
                          </a:solidFill>
                          <a:effectLst/>
                          <a:latin typeface="+mn-lt"/>
                        </a:rPr>
                        <a:t>#ImprovingTomorrowsHealth campaign comes to a close this week, Professor Diana Eccles </a:t>
                      </a:r>
                      <a:r>
                        <a:rPr lang="en-GB" sz="1000" kern="100" dirty="0">
                          <a:solidFill>
                            <a:srgbClr val="000000"/>
                          </a:solidFill>
                          <a:effectLst/>
                          <a:latin typeface="+mn-lt"/>
                          <a:ea typeface="Aptos" panose="020B0004020202020204" pitchFamily="34" charset="0"/>
                          <a:cs typeface="Times New Roman"/>
                        </a:rPr>
                        <a:t>from </a:t>
                      </a:r>
                      <a:r>
                        <a:rPr lang="en-GB" sz="1000" b="0" i="0" u="none" strike="noStrike" kern="1200" dirty="0">
                          <a:solidFill>
                            <a:srgbClr val="000000"/>
                          </a:solidFill>
                          <a:effectLst/>
                          <a:latin typeface="+mn-lt"/>
                          <a:ea typeface="+mn-ea"/>
                          <a:cs typeface="+mn-cs"/>
                        </a:rPr>
                        <a:t>@uhsft and #healthdata matters to researchers. </a:t>
                      </a:r>
                    </a:p>
                    <a:p>
                      <a:pPr marL="0" marR="0" lvl="0" indent="0" algn="l" defTabSz="685800" rtl="0" eaLnBrk="1" fontAlgn="auto" latinLnBrk="0" hangingPunct="1">
                        <a:lnSpc>
                          <a:spcPct val="90000"/>
                        </a:lnSpc>
                        <a:spcBef>
                          <a:spcPts val="400"/>
                        </a:spcBef>
                        <a:spcAft>
                          <a:spcPts val="400"/>
                        </a:spcAft>
                        <a:buClrTx/>
                        <a:buSzTx/>
                        <a:buFontTx/>
                        <a:buNone/>
                        <a:tabLst/>
                        <a:defRPr/>
                      </a:pPr>
                      <a:r>
                        <a:rPr lang="en-GB" sz="1000" b="0" dirty="0">
                          <a:effectLst/>
                          <a:latin typeface="Arial"/>
                          <a:ea typeface="Calibri"/>
                        </a:rPr>
                        <a:t>Sharing your data can pave the way for important breakthroughs that will change lives. </a:t>
                      </a:r>
                      <a:r>
                        <a:rPr lang="en-GB" sz="1000" b="0" dirty="0"/>
                        <a:t>💊💉</a:t>
                      </a:r>
                      <a:r>
                        <a:rPr lang="en-GB" sz="1000" dirty="0"/>
                        <a:t>🧬</a:t>
                      </a:r>
                      <a:endParaRPr lang="en-GB" sz="1000" dirty="0">
                        <a:effectLst/>
                        <a:latin typeface="Arial" panose="020B0604020202020204" pitchFamily="34" charset="0"/>
                        <a:ea typeface="Calibri" panose="020F0502020204030204" pitchFamily="34" charset="0"/>
                      </a:endParaRPr>
                    </a:p>
                    <a:p>
                      <a:pPr>
                        <a:lnSpc>
                          <a:spcPct val="90000"/>
                        </a:lnSpc>
                        <a:spcBef>
                          <a:spcPts val="400"/>
                        </a:spcBef>
                        <a:spcAft>
                          <a:spcPts val="400"/>
                        </a:spcAft>
                      </a:pPr>
                      <a:r>
                        <a:rPr lang="en-GB" sz="1000" kern="100" dirty="0">
                          <a:solidFill>
                            <a:srgbClr val="000000"/>
                          </a:solidFill>
                          <a:effectLst/>
                          <a:latin typeface="+mn-lt"/>
                          <a:ea typeface="Aptos" panose="020B0004020202020204" pitchFamily="34" charset="0"/>
                          <a:cs typeface="Times New Roman"/>
                        </a:rPr>
                        <a:t>Share your thoughts today at </a:t>
                      </a:r>
                      <a:r>
                        <a:rPr lang="en-GB" sz="1000" b="0" i="0" u="none" strike="noStrike" kern="1200" dirty="0">
                          <a:solidFill>
                            <a:srgbClr val="000000"/>
                          </a:solidFill>
                          <a:effectLst/>
                          <a:latin typeface="+mn-lt"/>
                          <a:ea typeface="Segoe UI Emoji"/>
                          <a:cs typeface="+mn-cs"/>
                          <a:hlinkClick r:id="rId2"/>
                        </a:rPr>
                        <a:t>WessexSDE.nhs.uk/have-your-say</a:t>
                      </a:r>
                      <a:r>
                        <a:rPr lang="en-GB" sz="1000" b="0" i="0" u="none" strike="noStrike" kern="1200" dirty="0">
                          <a:solidFill>
                            <a:srgbClr val="000000"/>
                          </a:solidFill>
                          <a:effectLst/>
                          <a:latin typeface="+mn-lt"/>
                          <a:ea typeface="Segoe UI Emoji"/>
                          <a:cs typeface="+mn-cs"/>
                        </a:rPr>
                        <a:t> </a:t>
                      </a:r>
                      <a:r>
                        <a:rPr lang="en-GB" sz="1000" b="0" i="0" u="none" strike="noStrike" kern="1200" noProof="0" dirty="0">
                          <a:solidFill>
                            <a:srgbClr val="000000"/>
                          </a:solidFill>
                          <a:effectLst/>
                          <a:latin typeface="+mn-lt"/>
                        </a:rPr>
                        <a:t>#datasaveslives #WessexSDE </a:t>
                      </a:r>
                      <a:r>
                        <a:rPr lang="en-GB" sz="1000" b="0" i="0" u="none" strike="noStrike" kern="1200" noProof="0" dirty="0">
                          <a:solidFill>
                            <a:srgbClr val="000000"/>
                          </a:solidFill>
                          <a:effectLst/>
                          <a:latin typeface="Arial"/>
                        </a:rPr>
                        <a:t>#PoweredbyNHSData</a:t>
                      </a:r>
                    </a:p>
                    <a:p>
                      <a:pPr>
                        <a:lnSpc>
                          <a:spcPct val="90000"/>
                        </a:lnSpc>
                        <a:spcBef>
                          <a:spcPts val="400"/>
                        </a:spcBef>
                        <a:spcAft>
                          <a:spcPts val="400"/>
                        </a:spcAft>
                      </a:pPr>
                      <a:endParaRPr lang="en-GB" sz="1000" b="0" i="0" u="none" strike="noStrike" kern="1200" noProof="0">
                        <a:solidFill>
                          <a:srgbClr val="000000"/>
                        </a:solidFill>
                        <a:effectLst/>
                        <a:latin typeface="+mn-lt"/>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a:lnSpc>
                          <a:spcPct val="90000"/>
                        </a:lnSpc>
                      </a:pPr>
                      <a:endParaRPr lang="en-GB" sz="1000" dirty="0">
                        <a:latin typeface="+mn-lt"/>
                        <a:hlinkClick r:id="rId3"/>
                      </a:endParaRPr>
                    </a:p>
                    <a:p>
                      <a:pPr>
                        <a:lnSpc>
                          <a:spcPct val="90000"/>
                        </a:lnSpc>
                      </a:pPr>
                      <a:endParaRPr lang="en-GB" sz="1000" dirty="0">
                        <a:latin typeface="+mn-lt"/>
                        <a:hlinkClick r:id="rId3"/>
                      </a:endParaRPr>
                    </a:p>
                    <a:p>
                      <a:pPr>
                        <a:lnSpc>
                          <a:spcPct val="90000"/>
                        </a:lnSpc>
                      </a:pPr>
                      <a:endParaRPr lang="en-GB" sz="1000" dirty="0">
                        <a:latin typeface="+mn-lt"/>
                        <a:hlinkClick r:id="rId3"/>
                      </a:endParaRPr>
                    </a:p>
                    <a:p>
                      <a:pPr>
                        <a:lnSpc>
                          <a:spcPct val="90000"/>
                        </a:lnSpc>
                      </a:pPr>
                      <a:endParaRPr lang="en-GB" sz="1000" dirty="0">
                        <a:latin typeface="+mn-lt"/>
                        <a:hlinkClick r:id="rId3"/>
                      </a:endParaRPr>
                    </a:p>
                    <a:p>
                      <a:pPr>
                        <a:lnSpc>
                          <a:spcPct val="90000"/>
                        </a:lnSpc>
                      </a:pPr>
                      <a:endParaRPr lang="en-GB" sz="1000" dirty="0">
                        <a:latin typeface="+mn-lt"/>
                        <a:hlinkClick r:id="rId3"/>
                      </a:endParaRPr>
                    </a:p>
                    <a:p>
                      <a:pPr>
                        <a:lnSpc>
                          <a:spcPct val="90000"/>
                        </a:lnSpc>
                      </a:pPr>
                      <a:endParaRPr lang="en-GB" sz="1000" dirty="0">
                        <a:latin typeface="+mn-lt"/>
                        <a:hlinkClick r:id="rId3"/>
                      </a:endParaRPr>
                    </a:p>
                    <a:p>
                      <a:pPr>
                        <a:lnSpc>
                          <a:spcPct val="90000"/>
                        </a:lnSpc>
                      </a:pPr>
                      <a:endParaRPr lang="en-GB" sz="1000" dirty="0">
                        <a:latin typeface="+mn-lt"/>
                        <a:hlinkClick r:id="rId3"/>
                      </a:endParaRPr>
                    </a:p>
                    <a:p>
                      <a:pPr>
                        <a:lnSpc>
                          <a:spcPct val="90000"/>
                        </a:lnSpc>
                      </a:pPr>
                      <a:endParaRPr lang="en-GB" sz="1000" dirty="0">
                        <a:latin typeface="+mn-lt"/>
                        <a:hlinkClick r:id="rId3"/>
                      </a:endParaRPr>
                    </a:p>
                    <a:p>
                      <a:pPr marL="0" marR="0" lvl="0" indent="0" algn="l" defTabSz="685800" rtl="0" eaLnBrk="1" fontAlgn="auto" latinLnBrk="0" hangingPunct="1">
                        <a:lnSpc>
                          <a:spcPct val="90000"/>
                        </a:lnSpc>
                        <a:spcBef>
                          <a:spcPts val="0"/>
                        </a:spcBef>
                        <a:spcAft>
                          <a:spcPts val="0"/>
                        </a:spcAft>
                        <a:buClrTx/>
                        <a:buSzTx/>
                        <a:buFontTx/>
                        <a:buNone/>
                        <a:tabLst/>
                        <a:defRPr/>
                      </a:pPr>
                      <a:r>
                        <a:rPr lang="en-GB" sz="1000" kern="1200" dirty="0">
                          <a:solidFill>
                            <a:schemeClr val="dk1"/>
                          </a:solidFill>
                          <a:latin typeface="+mn-lt"/>
                          <a:ea typeface="+mn-ea"/>
                          <a:cs typeface="+mn-cs"/>
                          <a:hlinkClick r:id="rId3"/>
                        </a:rPr>
                        <a:t>Download MP4</a:t>
                      </a:r>
                      <a:endParaRPr lang="en-GB" sz="1000" kern="1200" dirty="0">
                        <a:solidFill>
                          <a:schemeClr val="dk1"/>
                        </a:solidFill>
                        <a:latin typeface="+mn-lt"/>
                        <a:ea typeface="+mn-ea"/>
                        <a:cs typeface="+mn-cs"/>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8209512"/>
                  </a:ext>
                </a:extLst>
              </a:tr>
              <a:tr h="721346">
                <a:tc vMerge="1">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0000"/>
                        </a:lnSpc>
                        <a:spcBef>
                          <a:spcPts val="400"/>
                        </a:spcBef>
                        <a:spcAft>
                          <a:spcPts val="400"/>
                        </a:spcAft>
                      </a:pPr>
                      <a:r>
                        <a:rPr lang="en-GB" sz="1000" dirty="0">
                          <a:latin typeface="+mn-lt"/>
                        </a:rPr>
                        <a:t>X (nee Twitter) and Bluesky</a:t>
                      </a:r>
                    </a:p>
                  </a:txBody>
                  <a:tcPr marL="68580" marR="68580" marT="34290" marB="3429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90000"/>
                        </a:lnSpc>
                        <a:spcBef>
                          <a:spcPts val="400"/>
                        </a:spcBef>
                        <a:spcAft>
                          <a:spcPts val="400"/>
                        </a:spcAft>
                        <a:buClrTx/>
                        <a:buSzTx/>
                        <a:buFontTx/>
                        <a:buNone/>
                        <a:tabLst/>
                        <a:defRPr/>
                      </a:pPr>
                      <a:r>
                        <a:rPr lang="en-GB" sz="1000" kern="100" dirty="0">
                          <a:solidFill>
                            <a:srgbClr val="000000"/>
                          </a:solidFill>
                          <a:effectLst/>
                          <a:latin typeface="+mn-lt"/>
                          <a:ea typeface="Aptos" panose="020B0004020202020204" pitchFamily="34" charset="0"/>
                          <a:cs typeface="Times New Roman"/>
                        </a:rPr>
                        <a:t>As the </a:t>
                      </a:r>
                      <a:r>
                        <a:rPr lang="en-GB" sz="1000" b="0" i="0" u="none" strike="noStrike" kern="1200" noProof="0" dirty="0">
                          <a:solidFill>
                            <a:srgbClr val="000000"/>
                          </a:solidFill>
                          <a:effectLst/>
                          <a:latin typeface="+mn-lt"/>
                        </a:rPr>
                        <a:t>#ImprovingTomorrowsHealth campaign comes to a close this week, Professor Diana Eccles </a:t>
                      </a:r>
                      <a:r>
                        <a:rPr lang="en-GB" sz="1000" kern="100" dirty="0">
                          <a:solidFill>
                            <a:srgbClr val="000000"/>
                          </a:solidFill>
                          <a:effectLst/>
                          <a:latin typeface="+mn-lt"/>
                          <a:ea typeface="Aptos" panose="020B0004020202020204" pitchFamily="34" charset="0"/>
                          <a:cs typeface="Times New Roman"/>
                        </a:rPr>
                        <a:t>from </a:t>
                      </a:r>
                      <a:r>
                        <a:rPr lang="en-GB" sz="1000" b="0" i="0" u="none" strike="noStrike" kern="1200" dirty="0">
                          <a:solidFill>
                            <a:srgbClr val="000000"/>
                          </a:solidFill>
                          <a:effectLst/>
                          <a:latin typeface="+mn-lt"/>
                          <a:ea typeface="+mn-ea"/>
                          <a:cs typeface="+mn-cs"/>
                        </a:rPr>
                        <a:t>@uhsft and #healthdata matters to researchers. </a:t>
                      </a:r>
                    </a:p>
                    <a:p>
                      <a:pPr>
                        <a:lnSpc>
                          <a:spcPct val="90000"/>
                        </a:lnSpc>
                        <a:spcBef>
                          <a:spcPts val="400"/>
                        </a:spcBef>
                        <a:spcAft>
                          <a:spcPts val="400"/>
                        </a:spcAft>
                      </a:pPr>
                      <a:r>
                        <a:rPr lang="en-GB" sz="1000" kern="100" dirty="0">
                          <a:solidFill>
                            <a:srgbClr val="000000"/>
                          </a:solidFill>
                          <a:effectLst/>
                          <a:latin typeface="+mn-lt"/>
                          <a:ea typeface="Aptos" panose="020B0004020202020204" pitchFamily="34" charset="0"/>
                          <a:cs typeface="Times New Roman"/>
                        </a:rPr>
                        <a:t>Share your views at </a:t>
                      </a:r>
                      <a:r>
                        <a:rPr lang="en-GB" sz="1000" b="0" i="0" u="none" strike="noStrike" kern="1200" dirty="0">
                          <a:solidFill>
                            <a:srgbClr val="000000"/>
                          </a:solidFill>
                          <a:effectLst/>
                          <a:latin typeface="+mn-lt"/>
                          <a:ea typeface="Segoe UI Emoji"/>
                          <a:cs typeface="+mn-cs"/>
                          <a:hlinkClick r:id="rId2"/>
                        </a:rPr>
                        <a:t>WessexSDE.nhs.uk/have-your-say</a:t>
                      </a:r>
                      <a:r>
                        <a:rPr lang="en-GB" sz="1000" b="0" i="0" u="none" strike="noStrike" kern="1200" dirty="0">
                          <a:solidFill>
                            <a:srgbClr val="000000"/>
                          </a:solidFill>
                          <a:effectLst/>
                          <a:latin typeface="+mn-lt"/>
                          <a:ea typeface="Segoe UI Emoji"/>
                          <a:cs typeface="+mn-cs"/>
                        </a:rPr>
                        <a:t> </a:t>
                      </a:r>
                      <a:r>
                        <a:rPr lang="en-GB" sz="1000" b="0" i="0" u="none" strike="noStrike" kern="1200" noProof="0" dirty="0">
                          <a:solidFill>
                            <a:srgbClr val="000000"/>
                          </a:solidFill>
                          <a:effectLst/>
                          <a:latin typeface="+mn-lt"/>
                        </a:rPr>
                        <a:t>#ImprovingTomorrowsHealth #datasaveslives #WessexSDE </a:t>
                      </a:r>
                      <a:r>
                        <a:rPr lang="en-GB" sz="1000" b="0" i="0" u="none" strike="noStrike" kern="1200" noProof="0" dirty="0">
                          <a:solidFill>
                            <a:srgbClr val="000000"/>
                          </a:solidFill>
                          <a:effectLst/>
                          <a:latin typeface="Arial"/>
                        </a:rPr>
                        <a:t>#PoweredbyNHSData</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pPr>
                        <a:lnSpc>
                          <a:spcPct val="90000"/>
                        </a:lnSpc>
                      </a:pPr>
                      <a:endParaRPr lang="en-GB" sz="1000">
                        <a:latin typeface="+mn-lt"/>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22368259"/>
                  </a:ext>
                </a:extLst>
              </a:tr>
              <a:tr h="1943683">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0000"/>
                        </a:lnSpc>
                        <a:spcBef>
                          <a:spcPts val="400"/>
                        </a:spcBef>
                        <a:spcAft>
                          <a:spcPts val="400"/>
                        </a:spcAft>
                      </a:pPr>
                      <a:r>
                        <a:rPr lang="en-GB" sz="1000" b="0" dirty="0">
                          <a:solidFill>
                            <a:schemeClr val="tx1"/>
                          </a:solidFill>
                          <a:latin typeface="+mn-lt"/>
                        </a:rPr>
                        <a:t>Week 8 – w/c 14 April – </a:t>
                      </a:r>
                      <a:r>
                        <a:rPr lang="en-GB" sz="1000" b="1" dirty="0">
                          <a:solidFill>
                            <a:schemeClr val="tx1"/>
                          </a:solidFill>
                          <a:latin typeface="+mn-lt"/>
                        </a:rPr>
                        <a:t>local charity supports Wessex SDE</a:t>
                      </a:r>
                    </a:p>
                  </a:txBody>
                  <a:tcPr marL="68580" marR="68580" marT="34290" marB="3429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0000"/>
                        </a:lnSpc>
                        <a:spcBef>
                          <a:spcPts val="400"/>
                        </a:spcBef>
                        <a:spcAft>
                          <a:spcPts val="400"/>
                        </a:spcAft>
                      </a:pPr>
                      <a:r>
                        <a:rPr lang="en-GB" sz="1000" dirty="0">
                          <a:latin typeface="+mn-lt"/>
                        </a:rPr>
                        <a:t>Facebook, LinkedIn and Instagram</a:t>
                      </a:r>
                    </a:p>
                  </a:txBody>
                  <a:tcPr marL="68580" marR="68580" marT="34290" marB="3429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90000"/>
                        </a:lnSpc>
                        <a:spcBef>
                          <a:spcPts val="400"/>
                        </a:spcBef>
                        <a:spcAft>
                          <a:spcPts val="400"/>
                        </a:spcAft>
                      </a:pPr>
                      <a:r>
                        <a:rPr lang="en-GB" sz="1000" kern="100" dirty="0">
                          <a:solidFill>
                            <a:srgbClr val="000000"/>
                          </a:solidFill>
                          <a:effectLst/>
                          <a:latin typeface="+mn-lt"/>
                          <a:ea typeface="Aptos" panose="020B0004020202020204" pitchFamily="34" charset="0"/>
                          <a:cs typeface="Times New Roman"/>
                        </a:rPr>
                        <a:t>Mark Ind from @UKHeartbeat92 talks about the power of #healthdata and why the Wessex Secure Data Environment matters.</a:t>
                      </a:r>
                    </a:p>
                    <a:p>
                      <a:pPr marL="0" marR="0" lvl="0" indent="0" algn="l" defTabSz="685800" rtl="0" eaLnBrk="1" fontAlgn="auto" latinLnBrk="0" hangingPunct="1">
                        <a:lnSpc>
                          <a:spcPct val="90000"/>
                        </a:lnSpc>
                        <a:spcBef>
                          <a:spcPts val="400"/>
                        </a:spcBef>
                        <a:spcAft>
                          <a:spcPts val="400"/>
                        </a:spcAft>
                        <a:buClrTx/>
                        <a:buSzTx/>
                        <a:buFontTx/>
                        <a:buNone/>
                        <a:tabLst/>
                        <a:defRPr/>
                      </a:pPr>
                      <a:r>
                        <a:rPr lang="en-GB" sz="1000" b="0" i="0" kern="1200" dirty="0">
                          <a:solidFill>
                            <a:schemeClr val="dk1"/>
                          </a:solidFill>
                          <a:effectLst/>
                          <a:latin typeface="+mn-lt"/>
                          <a:ea typeface="+mn-ea"/>
                          <a:cs typeface="+mn-cs"/>
                        </a:rPr>
                        <a:t>Speeding up research into heart disease could have a profound impact on the many babies, children and adults diagnosed with congenital and cardiovascular diseases in the region every year. </a:t>
                      </a:r>
                      <a:endParaRPr lang="en-GB" sz="800" kern="100" dirty="0">
                        <a:solidFill>
                          <a:srgbClr val="000000"/>
                        </a:solidFill>
                        <a:effectLst/>
                        <a:latin typeface="+mn-lt"/>
                        <a:ea typeface="Aptos" panose="020B0004020202020204" pitchFamily="34" charset="0"/>
                        <a:cs typeface="Times New Roman"/>
                      </a:endParaRPr>
                    </a:p>
                    <a:p>
                      <a:pPr marL="0" marR="0" lvl="0" indent="0" algn="l" defTabSz="685800" rtl="0" eaLnBrk="1" fontAlgn="auto" latinLnBrk="0" hangingPunct="1">
                        <a:lnSpc>
                          <a:spcPct val="90000"/>
                        </a:lnSpc>
                        <a:spcBef>
                          <a:spcPts val="400"/>
                        </a:spcBef>
                        <a:spcAft>
                          <a:spcPts val="400"/>
                        </a:spcAft>
                        <a:buClrTx/>
                        <a:buSzTx/>
                        <a:buFontTx/>
                        <a:buNone/>
                        <a:tabLst/>
                        <a:defRPr/>
                      </a:pPr>
                      <a:r>
                        <a:rPr lang="en-GB" sz="1000" b="0" dirty="0">
                          <a:effectLst/>
                          <a:latin typeface="Arial"/>
                          <a:ea typeface="Calibri"/>
                        </a:rPr>
                        <a:t>Sharing your data can pave the way for important breakthroughs that will change lives. </a:t>
                      </a:r>
                      <a:r>
                        <a:rPr lang="en-GB" sz="1000" b="0" dirty="0"/>
                        <a:t>💊💉</a:t>
                      </a:r>
                      <a:r>
                        <a:rPr lang="en-GB" sz="1000" dirty="0"/>
                        <a:t>🧬</a:t>
                      </a:r>
                      <a:endParaRPr lang="en-GB" sz="1000" dirty="0">
                        <a:effectLst/>
                        <a:latin typeface="Arial" panose="020B0604020202020204" pitchFamily="34" charset="0"/>
                        <a:ea typeface="Calibri" panose="020F0502020204030204" pitchFamily="34" charset="0"/>
                      </a:endParaRPr>
                    </a:p>
                    <a:p>
                      <a:pPr>
                        <a:lnSpc>
                          <a:spcPct val="90000"/>
                        </a:lnSpc>
                        <a:spcBef>
                          <a:spcPts val="400"/>
                        </a:spcBef>
                        <a:spcAft>
                          <a:spcPts val="400"/>
                        </a:spcAft>
                      </a:pPr>
                      <a:r>
                        <a:rPr lang="en-GB" sz="1000" kern="100" dirty="0">
                          <a:solidFill>
                            <a:srgbClr val="000000"/>
                          </a:solidFill>
                          <a:effectLst/>
                          <a:latin typeface="+mn-lt"/>
                          <a:ea typeface="Aptos" panose="020B0004020202020204" pitchFamily="34" charset="0"/>
                          <a:cs typeface="Times New Roman"/>
                        </a:rPr>
                        <a:t>Now is your chance to find out more at </a:t>
                      </a:r>
                      <a:r>
                        <a:rPr lang="en-GB" sz="1000" b="0" i="0" u="none" strike="noStrike" kern="1200" dirty="0">
                          <a:solidFill>
                            <a:srgbClr val="000000"/>
                          </a:solidFill>
                          <a:effectLst/>
                          <a:latin typeface="+mn-lt"/>
                          <a:ea typeface="Segoe UI Emoji"/>
                          <a:cs typeface="+mn-cs"/>
                          <a:hlinkClick r:id="rId2"/>
                        </a:rPr>
                        <a:t>WessexSDE.nhs.uk/have-your-say</a:t>
                      </a:r>
                      <a:r>
                        <a:rPr lang="en-GB" sz="1000" b="0" i="0" u="none" strike="noStrike" kern="1200" dirty="0">
                          <a:solidFill>
                            <a:srgbClr val="000000"/>
                          </a:solidFill>
                          <a:effectLst/>
                          <a:latin typeface="+mn-lt"/>
                          <a:ea typeface="Segoe UI Emoji"/>
                          <a:cs typeface="+mn-cs"/>
                        </a:rPr>
                        <a:t> </a:t>
                      </a:r>
                      <a:r>
                        <a:rPr lang="en-GB" sz="1000" b="0" i="0" u="none" strike="noStrike" kern="1200" noProof="0" dirty="0">
                          <a:solidFill>
                            <a:srgbClr val="000000"/>
                          </a:solidFill>
                          <a:effectLst/>
                          <a:latin typeface="+mn-lt"/>
                        </a:rPr>
                        <a:t>#ImprovingTomorrowsHealth #datasaveslives #WessexSDE </a:t>
                      </a:r>
                      <a:r>
                        <a:rPr lang="en-GB" sz="1000" b="0" i="0" u="none" strike="noStrike" kern="1200" noProof="0" dirty="0">
                          <a:solidFill>
                            <a:srgbClr val="000000"/>
                          </a:solidFill>
                          <a:effectLst/>
                          <a:latin typeface="Arial"/>
                        </a:rPr>
                        <a:t>#PoweredbyNHSData</a:t>
                      </a:r>
                    </a:p>
                    <a:p>
                      <a:pPr>
                        <a:lnSpc>
                          <a:spcPct val="90000"/>
                        </a:lnSpc>
                        <a:spcBef>
                          <a:spcPts val="400"/>
                        </a:spcBef>
                        <a:spcAft>
                          <a:spcPts val="400"/>
                        </a:spcAft>
                      </a:pPr>
                      <a:endParaRPr lang="en-GB" sz="1000" b="0" i="0" u="none" strike="noStrike" kern="1200" noProof="0">
                        <a:solidFill>
                          <a:srgbClr val="000000"/>
                        </a:solidFill>
                        <a:effectLst/>
                        <a:latin typeface="+mn-lt"/>
                      </a:endParaRPr>
                    </a:p>
                    <a:p>
                      <a:pPr>
                        <a:lnSpc>
                          <a:spcPct val="90000"/>
                        </a:lnSpc>
                        <a:spcBef>
                          <a:spcPts val="400"/>
                        </a:spcBef>
                        <a:spcAft>
                          <a:spcPts val="400"/>
                        </a:spcAft>
                      </a:pPr>
                      <a:endParaRPr lang="en-GB" sz="200" b="0" i="0" u="none" strike="noStrike" kern="1200" noProof="0">
                        <a:solidFill>
                          <a:srgbClr val="000000"/>
                        </a:solidFill>
                        <a:effectLst/>
                        <a:latin typeface="+mn-lt"/>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a:lnSpc>
                          <a:spcPct val="90000"/>
                        </a:lnSpc>
                      </a:pPr>
                      <a:endParaRPr lang="en-GB" sz="1000" dirty="0">
                        <a:highlight>
                          <a:srgbClr val="FFFF00"/>
                        </a:highlight>
                        <a:latin typeface="+mn-lt"/>
                      </a:endParaRPr>
                    </a:p>
                    <a:p>
                      <a:pPr>
                        <a:lnSpc>
                          <a:spcPct val="90000"/>
                        </a:lnSpc>
                      </a:pPr>
                      <a:endParaRPr lang="en-GB" sz="1000" dirty="0">
                        <a:highlight>
                          <a:srgbClr val="FFFF00"/>
                        </a:highlight>
                        <a:latin typeface="+mn-lt"/>
                      </a:endParaRPr>
                    </a:p>
                    <a:p>
                      <a:pPr>
                        <a:lnSpc>
                          <a:spcPct val="90000"/>
                        </a:lnSpc>
                      </a:pPr>
                      <a:endParaRPr lang="en-GB" sz="1000" dirty="0">
                        <a:highlight>
                          <a:srgbClr val="FFFF00"/>
                        </a:highlight>
                        <a:latin typeface="+mn-lt"/>
                      </a:endParaRPr>
                    </a:p>
                    <a:p>
                      <a:pPr>
                        <a:lnSpc>
                          <a:spcPct val="90000"/>
                        </a:lnSpc>
                      </a:pPr>
                      <a:endParaRPr lang="en-GB" sz="1000" dirty="0">
                        <a:highlight>
                          <a:srgbClr val="FFFF00"/>
                        </a:highlight>
                        <a:latin typeface="+mn-lt"/>
                      </a:endParaRPr>
                    </a:p>
                    <a:p>
                      <a:pPr>
                        <a:lnSpc>
                          <a:spcPct val="90000"/>
                        </a:lnSpc>
                      </a:pPr>
                      <a:endParaRPr lang="en-GB" sz="1000" dirty="0">
                        <a:highlight>
                          <a:srgbClr val="FFFF00"/>
                        </a:highlight>
                        <a:latin typeface="+mn-lt"/>
                      </a:endParaRPr>
                    </a:p>
                    <a:p>
                      <a:pPr>
                        <a:lnSpc>
                          <a:spcPct val="90000"/>
                        </a:lnSpc>
                      </a:pPr>
                      <a:endParaRPr lang="en-GB" sz="1000" dirty="0">
                        <a:highlight>
                          <a:srgbClr val="FFFF00"/>
                        </a:highlight>
                        <a:latin typeface="+mn-lt"/>
                      </a:endParaRPr>
                    </a:p>
                    <a:p>
                      <a:pPr>
                        <a:lnSpc>
                          <a:spcPct val="90000"/>
                        </a:lnSpc>
                      </a:pPr>
                      <a:endParaRPr lang="en-GB" sz="1000" dirty="0">
                        <a:highlight>
                          <a:srgbClr val="FFFF00"/>
                        </a:highlight>
                        <a:latin typeface="+mn-lt"/>
                      </a:endParaRPr>
                    </a:p>
                    <a:p>
                      <a:pPr>
                        <a:lnSpc>
                          <a:spcPct val="90000"/>
                        </a:lnSpc>
                      </a:pPr>
                      <a:endParaRPr lang="en-GB" sz="1000" dirty="0">
                        <a:highlight>
                          <a:srgbClr val="FFFF00"/>
                        </a:highlight>
                        <a:latin typeface="+mn-lt"/>
                      </a:endParaRPr>
                    </a:p>
                    <a:p>
                      <a:pPr>
                        <a:lnSpc>
                          <a:spcPct val="90000"/>
                        </a:lnSpc>
                      </a:pPr>
                      <a:endParaRPr lang="en-GB" sz="1000" dirty="0">
                        <a:highlight>
                          <a:srgbClr val="FFFF00"/>
                        </a:highlight>
                        <a:latin typeface="+mn-lt"/>
                      </a:endParaRPr>
                    </a:p>
                    <a:p>
                      <a:pPr>
                        <a:lnSpc>
                          <a:spcPct val="90000"/>
                        </a:lnSpc>
                      </a:pPr>
                      <a:endParaRPr lang="en-GB" sz="1000" dirty="0">
                        <a:highlight>
                          <a:srgbClr val="FFFF00"/>
                        </a:highlight>
                        <a:latin typeface="+mn-lt"/>
                      </a:endParaRPr>
                    </a:p>
                    <a:p>
                      <a:pPr>
                        <a:lnSpc>
                          <a:spcPct val="90000"/>
                        </a:lnSpc>
                      </a:pPr>
                      <a:endParaRPr lang="en-GB" sz="1600" dirty="0">
                        <a:highlight>
                          <a:srgbClr val="FFFF00"/>
                        </a:highlight>
                        <a:latin typeface="+mn-lt"/>
                      </a:endParaRPr>
                    </a:p>
                    <a:p>
                      <a:pPr marL="0" marR="0" lvl="0" indent="0" algn="l" defTabSz="685800" rtl="0" eaLnBrk="1" fontAlgn="auto" latinLnBrk="0" hangingPunct="1">
                        <a:lnSpc>
                          <a:spcPct val="90000"/>
                        </a:lnSpc>
                        <a:spcBef>
                          <a:spcPts val="0"/>
                        </a:spcBef>
                        <a:spcAft>
                          <a:spcPts val="0"/>
                        </a:spcAft>
                        <a:buClrTx/>
                        <a:buSzTx/>
                        <a:buFontTx/>
                        <a:buNone/>
                        <a:tabLst/>
                        <a:defRPr/>
                      </a:pPr>
                      <a:br>
                        <a:rPr lang="en-GB" sz="1000" b="0" i="0" kern="1200" dirty="0">
                          <a:solidFill>
                            <a:schemeClr val="dk1"/>
                          </a:solidFill>
                          <a:effectLst/>
                          <a:latin typeface="+mn-lt"/>
                          <a:ea typeface="+mn-ea"/>
                          <a:cs typeface="+mn-cs"/>
                        </a:rPr>
                      </a:br>
                      <a:r>
                        <a:rPr lang="en-GB" sz="1000" b="0" i="0" kern="1200" dirty="0">
                          <a:solidFill>
                            <a:schemeClr val="dk1"/>
                          </a:solidFill>
                          <a:effectLst/>
                          <a:latin typeface="+mn-lt"/>
                          <a:ea typeface="+mn-ea"/>
                          <a:cs typeface="+mn-cs"/>
                          <a:hlinkClick r:id="rId4"/>
                        </a:rPr>
                        <a:t>Download JPEG</a:t>
                      </a:r>
                      <a:endParaRPr lang="en-GB" sz="1000" b="0" i="0" kern="1200" dirty="0">
                        <a:solidFill>
                          <a:schemeClr val="dk1"/>
                        </a:solidFill>
                        <a:effectLst/>
                        <a:latin typeface="+mn-lt"/>
                        <a:ea typeface="+mn-ea"/>
                        <a:cs typeface="+mn-cs"/>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60010753"/>
                  </a:ext>
                </a:extLst>
              </a:tr>
              <a:tr h="559722">
                <a:tc vMerge="1">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0000"/>
                        </a:lnSpc>
                        <a:spcBef>
                          <a:spcPts val="400"/>
                        </a:spcBef>
                        <a:spcAft>
                          <a:spcPts val="400"/>
                        </a:spcAft>
                      </a:pPr>
                      <a:r>
                        <a:rPr lang="en-GB" sz="1000" dirty="0">
                          <a:latin typeface="+mn-lt"/>
                        </a:rPr>
                        <a:t>X (nee Twitter) and Bluesky</a:t>
                      </a:r>
                    </a:p>
                  </a:txBody>
                  <a:tcPr marL="68580" marR="68580" marT="34290" marB="3429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90000"/>
                        </a:lnSpc>
                        <a:spcBef>
                          <a:spcPts val="400"/>
                        </a:spcBef>
                        <a:spcAft>
                          <a:spcPts val="400"/>
                        </a:spcAft>
                      </a:pPr>
                      <a:r>
                        <a:rPr lang="en-GB" sz="1000" kern="100" dirty="0">
                          <a:solidFill>
                            <a:srgbClr val="000000"/>
                          </a:solidFill>
                          <a:effectLst/>
                          <a:latin typeface="+mn-lt"/>
                          <a:ea typeface="Aptos" panose="020B0004020202020204" pitchFamily="34" charset="0"/>
                          <a:cs typeface="Times New Roman"/>
                        </a:rPr>
                        <a:t>Mark Ind from @UKHeartbeat92 talks about the power of #healthdata. Find out more today at </a:t>
                      </a:r>
                      <a:r>
                        <a:rPr lang="en-GB" sz="1000" b="0" i="0" u="none" strike="noStrike" kern="1200" dirty="0">
                          <a:solidFill>
                            <a:srgbClr val="000000"/>
                          </a:solidFill>
                          <a:effectLst/>
                          <a:latin typeface="+mn-lt"/>
                          <a:ea typeface="Segoe UI Emoji"/>
                          <a:cs typeface="+mn-cs"/>
                          <a:hlinkClick r:id="rId2"/>
                        </a:rPr>
                        <a:t>WessexSDE.nhs.uk/have-your-say</a:t>
                      </a:r>
                      <a:r>
                        <a:rPr lang="en-GB" sz="1000" b="0" i="0" u="none" strike="noStrike" kern="1200" dirty="0">
                          <a:solidFill>
                            <a:srgbClr val="000000"/>
                          </a:solidFill>
                          <a:effectLst/>
                          <a:latin typeface="+mn-lt"/>
                          <a:ea typeface="Segoe UI Emoji"/>
                          <a:cs typeface="+mn-cs"/>
                        </a:rPr>
                        <a:t> </a:t>
                      </a:r>
                      <a:r>
                        <a:rPr lang="en-GB" sz="1000" b="0" i="0" u="none" strike="noStrike" kern="1200" noProof="0" dirty="0">
                          <a:solidFill>
                            <a:srgbClr val="000000"/>
                          </a:solidFill>
                          <a:effectLst/>
                          <a:latin typeface="+mn-lt"/>
                        </a:rPr>
                        <a:t>#ImprovingTomorrowsHealth #datasaveslives #WessexSDE </a:t>
                      </a:r>
                      <a:r>
                        <a:rPr lang="en-GB" sz="1000" b="0" i="0" u="none" strike="noStrike" kern="1200" noProof="0" dirty="0">
                          <a:solidFill>
                            <a:srgbClr val="000000"/>
                          </a:solidFill>
                          <a:effectLst/>
                          <a:latin typeface="Arial"/>
                        </a:rPr>
                        <a:t>#PoweredbyNHSData</a:t>
                      </a:r>
                      <a:endParaRPr lang="en-GB" sz="1000" b="0" i="0" u="none" strike="noStrike" kern="1200" noProof="0" dirty="0">
                        <a:solidFill>
                          <a:srgbClr val="000000"/>
                        </a:solidFill>
                        <a:effectLst/>
                        <a:latin typeface="+mn-lt"/>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pPr>
                        <a:lnSpc>
                          <a:spcPct val="90000"/>
                        </a:lnSpc>
                      </a:pPr>
                      <a:endParaRPr lang="en-GB" sz="1000">
                        <a:latin typeface="+mn-lt"/>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76571211"/>
                  </a:ext>
                </a:extLst>
              </a:tr>
            </a:tbl>
          </a:graphicData>
        </a:graphic>
      </p:graphicFrame>
      <p:sp>
        <p:nvSpPr>
          <p:cNvPr id="11" name="Title 1">
            <a:extLst>
              <a:ext uri="{FF2B5EF4-FFF2-40B4-BE49-F238E27FC236}">
                <a16:creationId xmlns:a16="http://schemas.microsoft.com/office/drawing/2014/main" id="{16D4C9E6-FE60-847A-55D3-5F62620A1A04}"/>
              </a:ext>
            </a:extLst>
          </p:cNvPr>
          <p:cNvSpPr txBox="1">
            <a:spLocks noGrp="1" noRot="1" noMove="1" noResize="1" noEditPoints="1" noAdjustHandles="1" noChangeArrowheads="1" noChangeShapeType="1"/>
          </p:cNvSpPr>
          <p:nvPr/>
        </p:nvSpPr>
        <p:spPr>
          <a:xfrm>
            <a:off x="2213562" y="4181959"/>
            <a:ext cx="4902902" cy="230260"/>
          </a:xfrm>
          <a:prstGeom prst="rect">
            <a:avLst/>
          </a:prstGeom>
          <a:solidFill>
            <a:sysClr val="windowText" lastClr="000000"/>
          </a:solidFill>
        </p:spPr>
        <p:txBody>
          <a:bodyPr anchor="ctr"/>
          <a:lstStyle>
            <a:lvl1pPr algn="l" defTabSz="914400" rtl="0" eaLnBrk="1" fontAlgn="t" latinLnBrk="0" hangingPunct="1">
              <a:lnSpc>
                <a:spcPct val="70000"/>
              </a:lnSpc>
              <a:spcBef>
                <a:spcPct val="0"/>
              </a:spcBef>
              <a:buNone/>
              <a:defRPr sz="9600" b="1" i="0" kern="1200" cap="all" baseline="0">
                <a:solidFill>
                  <a:schemeClr val="tx1"/>
                </a:solidFill>
                <a:latin typeface="Arial" panose="020B0604020202020204" pitchFamily="34" charset="0"/>
                <a:ea typeface="+mj-ea"/>
                <a:cs typeface="Arial" panose="020B0604020202020204" pitchFamily="34" charset="0"/>
              </a:defRPr>
            </a:lvl1pPr>
          </a:lstStyle>
          <a:p>
            <a:pPr algn="ctr" defTabSz="685800">
              <a:lnSpc>
                <a:spcPct val="100000"/>
              </a:lnSpc>
              <a:defRPr/>
            </a:pPr>
            <a:r>
              <a:rPr lang="en-GB" sz="900" spc="-40" dirty="0">
                <a:solidFill>
                  <a:sysClr val="window" lastClr="FFFFFF"/>
                </a:solidFill>
                <a:latin typeface="+mn-lt"/>
              </a:rPr>
              <a:t>please @ heartbeat: @ukheartbeat (Facebook, INSTA)</a:t>
            </a:r>
          </a:p>
        </p:txBody>
      </p:sp>
      <p:pic>
        <p:nvPicPr>
          <p:cNvPr id="4" name="Picture 3" descr="A screenshot of a computer&#10;&#10;AI-generated content may be incorrect.">
            <a:hlinkClick r:id="rId4"/>
            <a:extLst>
              <a:ext uri="{FF2B5EF4-FFF2-40B4-BE49-F238E27FC236}">
                <a16:creationId xmlns:a16="http://schemas.microsoft.com/office/drawing/2014/main" id="{0F4A577D-F8C2-A85D-7E6D-D460D3F00FD6}"/>
              </a:ext>
            </a:extLst>
          </p:cNvPr>
          <p:cNvPicPr>
            <a:picLocks noGrp="1" noRot="1" noChangeAspect="1" noMove="1" noResize="1" noEditPoints="1" noAdjustHandles="1" noChangeArrowheads="1" noChangeShapeType="1" noCrop="1"/>
          </p:cNvPicPr>
          <p:nvPr/>
        </p:nvPicPr>
        <p:blipFill>
          <a:blip r:embed="rId5" cstate="hqprint">
            <a:extLst>
              <a:ext uri="{28A0092B-C50C-407E-A947-70E740481C1C}">
                <a14:useLocalDpi xmlns:a14="http://schemas.microsoft.com/office/drawing/2010/main"/>
              </a:ext>
            </a:extLst>
          </a:blip>
          <a:stretch>
            <a:fillRect/>
          </a:stretch>
        </p:blipFill>
        <p:spPr>
          <a:xfrm>
            <a:off x="7196074" y="2597959"/>
            <a:ext cx="1584000" cy="1584000"/>
          </a:xfrm>
          <a:prstGeom prst="rect">
            <a:avLst/>
          </a:prstGeom>
        </p:spPr>
      </p:pic>
      <p:sp>
        <p:nvSpPr>
          <p:cNvPr id="8" name="Title 1">
            <a:extLst>
              <a:ext uri="{FF2B5EF4-FFF2-40B4-BE49-F238E27FC236}">
                <a16:creationId xmlns:a16="http://schemas.microsoft.com/office/drawing/2014/main" id="{C4C9EAF1-02F5-0EAE-F1C0-1ED9E99C067E}"/>
              </a:ext>
            </a:extLst>
          </p:cNvPr>
          <p:cNvSpPr txBox="1">
            <a:spLocks noGrp="1" noRot="1" noMove="1" noResize="1" noEditPoints="1" noAdjustHandles="1" noChangeArrowheads="1" noChangeShapeType="1"/>
          </p:cNvSpPr>
          <p:nvPr/>
        </p:nvSpPr>
        <p:spPr>
          <a:xfrm>
            <a:off x="2213562" y="1532280"/>
            <a:ext cx="4902902" cy="230260"/>
          </a:xfrm>
          <a:prstGeom prst="rect">
            <a:avLst/>
          </a:prstGeom>
          <a:solidFill>
            <a:sysClr val="windowText" lastClr="000000"/>
          </a:solidFill>
        </p:spPr>
        <p:txBody>
          <a:bodyPr anchor="ctr"/>
          <a:lstStyle>
            <a:lvl1pPr algn="l" defTabSz="914400" rtl="0" eaLnBrk="1" fontAlgn="t" latinLnBrk="0" hangingPunct="1">
              <a:lnSpc>
                <a:spcPct val="70000"/>
              </a:lnSpc>
              <a:spcBef>
                <a:spcPct val="0"/>
              </a:spcBef>
              <a:buNone/>
              <a:defRPr sz="9600" b="1" i="0" kern="1200" cap="all" baseline="0">
                <a:solidFill>
                  <a:schemeClr val="tx1"/>
                </a:solidFill>
                <a:latin typeface="Arial" panose="020B0604020202020204" pitchFamily="34" charset="0"/>
                <a:ea typeface="+mj-ea"/>
                <a:cs typeface="Arial" panose="020B0604020202020204" pitchFamily="34" charset="0"/>
              </a:defRPr>
            </a:lvl1pPr>
          </a:lstStyle>
          <a:p>
            <a:pPr algn="ctr" defTabSz="685800">
              <a:lnSpc>
                <a:spcPct val="100000"/>
              </a:lnSpc>
              <a:defRPr/>
            </a:pPr>
            <a:r>
              <a:rPr lang="en-GB" sz="800" dirty="0">
                <a:solidFill>
                  <a:sysClr val="window" lastClr="FFFFFF"/>
                </a:solidFill>
                <a:latin typeface="+mn-lt"/>
              </a:rPr>
              <a:t>please @ UNIVERSITY HOSPITAL SOUTHAMPTON: @uhsft (Facebook &amp; Instagram)</a:t>
            </a:r>
          </a:p>
        </p:txBody>
      </p:sp>
      <p:pic>
        <p:nvPicPr>
          <p:cNvPr id="5" name="Picture 4" descr="A group of colorful labels&#10;&#10;AI-generated content may be incorrect.">
            <a:hlinkClick r:id="rId3"/>
            <a:extLst>
              <a:ext uri="{FF2B5EF4-FFF2-40B4-BE49-F238E27FC236}">
                <a16:creationId xmlns:a16="http://schemas.microsoft.com/office/drawing/2014/main" id="{A2337BEE-EC14-57D2-5560-145038595E37}"/>
              </a:ext>
            </a:extLst>
          </p:cNvPr>
          <p:cNvPicPr>
            <a:picLocks noGrp="1" noRot="1" noChangeAspect="1" noMove="1" noResize="1" noEditPoints="1" noAdjustHandles="1" noChangeArrowheads="1" noChangeShapeType="1" noCrop="1"/>
          </p:cNvPicPr>
          <p:nvPr/>
        </p:nvPicPr>
        <p:blipFill>
          <a:blip r:embed="rId6" cstate="hqprint">
            <a:extLst>
              <a:ext uri="{28A0092B-C50C-407E-A947-70E740481C1C}">
                <a14:useLocalDpi xmlns:a14="http://schemas.microsoft.com/office/drawing/2010/main"/>
              </a:ext>
            </a:extLst>
          </a:blip>
          <a:stretch>
            <a:fillRect/>
          </a:stretch>
        </p:blipFill>
        <p:spPr>
          <a:xfrm>
            <a:off x="7196074" y="529292"/>
            <a:ext cx="1584000" cy="891000"/>
          </a:xfrm>
          <a:prstGeom prst="rect">
            <a:avLst/>
          </a:prstGeom>
        </p:spPr>
      </p:pic>
    </p:spTree>
    <p:extLst>
      <p:ext uri="{BB962C8B-B14F-4D97-AF65-F5344CB8AC3E}">
        <p14:creationId xmlns:p14="http://schemas.microsoft.com/office/powerpoint/2010/main" val="4074471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C5823-3817-9A08-3EE6-F6269D68FAE6}"/>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05D3481B-2F75-645E-DA08-B4FDE0F35E0C}"/>
              </a:ext>
            </a:extLst>
          </p:cNvPr>
          <p:cNvGraphicFramePr>
            <a:graphicFrameLocks noGrp="1"/>
          </p:cNvGraphicFramePr>
          <p:nvPr>
            <p:extLst>
              <p:ext uri="{D42A27DB-BD31-4B8C-83A1-F6EECF244321}">
                <p14:modId xmlns:p14="http://schemas.microsoft.com/office/powerpoint/2010/main" val="4160848159"/>
              </p:ext>
            </p:extLst>
          </p:nvPr>
        </p:nvGraphicFramePr>
        <p:xfrm>
          <a:off x="252015" y="3154013"/>
          <a:ext cx="8639985" cy="1911408"/>
        </p:xfrm>
        <a:graphic>
          <a:graphicData uri="http://schemas.openxmlformats.org/drawingml/2006/table">
            <a:tbl>
              <a:tblPr bandRow="1">
                <a:tableStyleId>{5C22544A-7EE6-4342-B048-85BDC9FD1C3A}</a:tableStyleId>
              </a:tblPr>
              <a:tblGrid>
                <a:gridCol w="985590">
                  <a:extLst>
                    <a:ext uri="{9D8B030D-6E8A-4147-A177-3AD203B41FA5}">
                      <a16:colId xmlns:a16="http://schemas.microsoft.com/office/drawing/2014/main" val="781489752"/>
                    </a:ext>
                  </a:extLst>
                </a:gridCol>
                <a:gridCol w="898627">
                  <a:extLst>
                    <a:ext uri="{9D8B030D-6E8A-4147-A177-3AD203B41FA5}">
                      <a16:colId xmlns:a16="http://schemas.microsoft.com/office/drawing/2014/main" val="2343332959"/>
                    </a:ext>
                  </a:extLst>
                </a:gridCol>
                <a:gridCol w="5060728">
                  <a:extLst>
                    <a:ext uri="{9D8B030D-6E8A-4147-A177-3AD203B41FA5}">
                      <a16:colId xmlns:a16="http://schemas.microsoft.com/office/drawing/2014/main" val="845606525"/>
                    </a:ext>
                  </a:extLst>
                </a:gridCol>
                <a:gridCol w="1695040">
                  <a:extLst>
                    <a:ext uri="{9D8B030D-6E8A-4147-A177-3AD203B41FA5}">
                      <a16:colId xmlns:a16="http://schemas.microsoft.com/office/drawing/2014/main" val="1935085613"/>
                    </a:ext>
                  </a:extLst>
                </a:gridCol>
              </a:tblGrid>
              <a:tr h="0">
                <a:tc rowSpan="2">
                  <a:txBody>
                    <a:bodyPr/>
                    <a:lstStyle/>
                    <a:p>
                      <a:pPr rtl="0" fontAlgn="base">
                        <a:lnSpc>
                          <a:spcPts val="1275"/>
                        </a:lnSpc>
                        <a:buNone/>
                      </a:pPr>
                      <a:r>
                        <a:rPr lang="en-GB" sz="1000" dirty="0">
                          <a:effectLst/>
                          <a:latin typeface="Arial"/>
                        </a:rPr>
                        <a:t>Week 8 – w/c 14 April – </a:t>
                      </a:r>
                      <a:r>
                        <a:rPr lang="en-GB" sz="1000" b="1" dirty="0">
                          <a:effectLst/>
                          <a:latin typeface="Arial"/>
                        </a:rPr>
                        <a:t>final post</a:t>
                      </a:r>
                      <a:endParaRPr lang="en-GB" dirty="0">
                        <a:effectLst/>
                        <a:latin typeface="Arial"/>
                      </a:endParaRPr>
                    </a:p>
                  </a:txBody>
                  <a:tcPr marL="80772" marR="80772" marT="40386" marB="40386">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noFill/>
                  </a:tcPr>
                </a:tc>
                <a:tc>
                  <a:txBody>
                    <a:bodyPr/>
                    <a:lstStyle/>
                    <a:p>
                      <a:pPr rtl="0" fontAlgn="base">
                        <a:lnSpc>
                          <a:spcPts val="1275"/>
                        </a:lnSpc>
                        <a:buNone/>
                      </a:pPr>
                      <a:r>
                        <a:rPr lang="en-GB" sz="1000" dirty="0">
                          <a:effectLst/>
                          <a:latin typeface="Arial"/>
                        </a:rPr>
                        <a:t>Facebook, LinkedIn and Instagram</a:t>
                      </a:r>
                      <a:endParaRPr lang="en-GB" dirty="0">
                        <a:effectLst/>
                        <a:latin typeface="Arial"/>
                      </a:endParaRPr>
                    </a:p>
                  </a:txBody>
                  <a:tcPr marL="80772" marR="80772" marT="40386" marB="40386">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noFill/>
                  </a:tcPr>
                </a:tc>
                <a:tc>
                  <a:txBody>
                    <a:bodyPr/>
                    <a:lstStyle/>
                    <a:p>
                      <a:pPr rtl="0" fontAlgn="base">
                        <a:lnSpc>
                          <a:spcPts val="1275"/>
                        </a:lnSpc>
                        <a:buNone/>
                      </a:pPr>
                      <a:r>
                        <a:rPr lang="en-GB" sz="1000" dirty="0">
                          <a:effectLst/>
                          <a:latin typeface="Arial"/>
                        </a:rPr>
                        <a:t>We’re proud to have support the #ImprovingTomorrowsHealth campaign. </a:t>
                      </a:r>
                      <a:endParaRPr lang="en-GB" dirty="0">
                        <a:effectLst/>
                        <a:latin typeface="Arial"/>
                      </a:endParaRPr>
                    </a:p>
                    <a:p>
                      <a:pPr rtl="0" fontAlgn="base">
                        <a:lnSpc>
                          <a:spcPts val="1275"/>
                        </a:lnSpc>
                        <a:buNone/>
                      </a:pPr>
                      <a:r>
                        <a:rPr lang="en-GB" sz="1000" dirty="0">
                          <a:effectLst/>
                          <a:latin typeface="Arial"/>
                        </a:rPr>
                        <a:t>If you haven’t already, take the #ImprovingTomorrowsHealth quiz today and find out more: </a:t>
                      </a:r>
                      <a:r>
                        <a:rPr lang="en-GB" sz="1000" u="sng" strike="noStrike" dirty="0">
                          <a:solidFill>
                            <a:srgbClr val="00A399"/>
                          </a:solidFill>
                          <a:effectLst/>
                          <a:latin typeface="Arial"/>
                          <a:hlinkClick r:id="rId2"/>
                        </a:rPr>
                        <a:t>wsde.typeform.com/WessexSDE</a:t>
                      </a:r>
                      <a:endParaRPr lang="en-GB" dirty="0">
                        <a:effectLst/>
                        <a:latin typeface="Arial"/>
                      </a:endParaRPr>
                    </a:p>
                    <a:p>
                      <a:pPr rtl="0" fontAlgn="base">
                        <a:lnSpc>
                          <a:spcPts val="1275"/>
                        </a:lnSpc>
                        <a:buNone/>
                      </a:pPr>
                      <a:r>
                        <a:rPr lang="en-GB" sz="1000" dirty="0">
                          <a:effectLst/>
                          <a:latin typeface="Arial"/>
                        </a:rPr>
                        <a:t>#datasaveslives #healthdata #WessexSDE #PoweredbyNHSData</a:t>
                      </a:r>
                      <a:endParaRPr lang="en-GB" dirty="0">
                        <a:effectLst/>
                        <a:latin typeface="Arial"/>
                      </a:endParaRPr>
                    </a:p>
                  </a:txBody>
                  <a:tcPr marL="107690" marR="107690" marT="53845" marB="53845">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noFill/>
                  </a:tcPr>
                </a:tc>
                <a:tc rowSpan="2">
                  <a:txBody>
                    <a:bodyPr/>
                    <a:lstStyle/>
                    <a:p>
                      <a:pPr rtl="0" fontAlgn="auto">
                        <a:lnSpc>
                          <a:spcPts val="1275"/>
                        </a:lnSpc>
                        <a:buNone/>
                      </a:pPr>
                      <a:endParaRPr lang="en-GB" sz="1000" dirty="0">
                        <a:effectLst/>
                        <a:latin typeface="Arial" panose="020B0604020202020204" pitchFamily="34" charset="0"/>
                      </a:endParaRPr>
                    </a:p>
                    <a:p>
                      <a:pPr rtl="0" fontAlgn="auto">
                        <a:lnSpc>
                          <a:spcPts val="1275"/>
                        </a:lnSpc>
                        <a:buNone/>
                      </a:pPr>
                      <a:endParaRPr lang="en-GB" sz="1000" dirty="0">
                        <a:effectLst/>
                        <a:latin typeface="Arial" panose="020B0604020202020204" pitchFamily="34" charset="0"/>
                      </a:endParaRPr>
                    </a:p>
                    <a:p>
                      <a:pPr rtl="0" fontAlgn="auto">
                        <a:lnSpc>
                          <a:spcPts val="1275"/>
                        </a:lnSpc>
                        <a:buNone/>
                      </a:pPr>
                      <a:endParaRPr lang="en-GB" sz="1000" dirty="0">
                        <a:effectLst/>
                        <a:latin typeface="Arial" panose="020B0604020202020204" pitchFamily="34" charset="0"/>
                      </a:endParaRPr>
                    </a:p>
                    <a:p>
                      <a:pPr rtl="0" fontAlgn="auto">
                        <a:lnSpc>
                          <a:spcPts val="1275"/>
                        </a:lnSpc>
                        <a:buNone/>
                      </a:pPr>
                      <a:endParaRPr lang="en-GB" sz="1000" dirty="0">
                        <a:effectLst/>
                        <a:latin typeface="Arial" panose="020B0604020202020204" pitchFamily="34" charset="0"/>
                      </a:endParaRPr>
                    </a:p>
                    <a:p>
                      <a:pPr rtl="0" fontAlgn="auto">
                        <a:lnSpc>
                          <a:spcPts val="1275"/>
                        </a:lnSpc>
                        <a:buNone/>
                      </a:pPr>
                      <a:endParaRPr lang="en-GB" sz="1200" dirty="0">
                        <a:effectLst/>
                        <a:latin typeface="Arial" panose="020B0604020202020204" pitchFamily="34" charset="0"/>
                      </a:endParaRPr>
                    </a:p>
                    <a:p>
                      <a:pPr rtl="0" fontAlgn="auto">
                        <a:lnSpc>
                          <a:spcPts val="1275"/>
                        </a:lnSpc>
                        <a:buNone/>
                      </a:pPr>
                      <a:endParaRPr lang="en-GB" sz="1200" dirty="0">
                        <a:effectLst/>
                        <a:latin typeface="Arial" panose="020B0604020202020204" pitchFamily="34" charset="0"/>
                      </a:endParaRPr>
                    </a:p>
                    <a:p>
                      <a:pPr rtl="0" fontAlgn="auto">
                        <a:lnSpc>
                          <a:spcPts val="1275"/>
                        </a:lnSpc>
                        <a:buNone/>
                      </a:pPr>
                      <a:endParaRPr lang="en-GB" sz="1000" dirty="0">
                        <a:effectLst/>
                        <a:latin typeface="Arial" panose="020B0604020202020204" pitchFamily="34" charset="0"/>
                      </a:endParaRPr>
                    </a:p>
                    <a:p>
                      <a:pPr rtl="0" fontAlgn="auto">
                        <a:lnSpc>
                          <a:spcPts val="1275"/>
                        </a:lnSpc>
                        <a:buNone/>
                      </a:pPr>
                      <a:br>
                        <a:rPr lang="en-GB" sz="700" dirty="0">
                          <a:effectLst/>
                          <a:latin typeface="Arial" panose="020B0604020202020204" pitchFamily="34" charset="0"/>
                        </a:rPr>
                      </a:br>
                      <a:br>
                        <a:rPr lang="en-GB" sz="700" dirty="0">
                          <a:effectLst/>
                          <a:latin typeface="Arial" panose="020B0604020202020204" pitchFamily="34" charset="0"/>
                        </a:rPr>
                      </a:br>
                      <a:endParaRPr lang="en-GB" sz="700" dirty="0">
                        <a:effectLst/>
                        <a:latin typeface="Arial" panose="020B0604020202020204" pitchFamily="34" charset="0"/>
                      </a:endParaRPr>
                    </a:p>
                    <a:p>
                      <a:pPr rtl="0" fontAlgn="base">
                        <a:lnSpc>
                          <a:spcPts val="1275"/>
                        </a:lnSpc>
                        <a:buNone/>
                      </a:pPr>
                      <a:r>
                        <a:rPr lang="en-GB" sz="1000" u="sng" strike="noStrike" dirty="0">
                          <a:solidFill>
                            <a:srgbClr val="00A399"/>
                          </a:solidFill>
                          <a:effectLst/>
                          <a:latin typeface="Arial"/>
                          <a:hlinkClick r:id="rId3"/>
                        </a:rPr>
                        <a:t>Download JPG</a:t>
                      </a:r>
                      <a:endParaRPr lang="en-GB" dirty="0">
                        <a:effectLst/>
                        <a:latin typeface="Arial"/>
                      </a:endParaRPr>
                    </a:p>
                  </a:txBody>
                  <a:tcPr marL="107690" marR="107690" marT="53845" marB="53845">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62086426"/>
                  </a:ext>
                </a:extLst>
              </a:tr>
              <a:tr h="0">
                <a:tc vMerge="1">
                  <a:txBody>
                    <a:bodyPr/>
                    <a:lstStyle/>
                    <a:p>
                      <a:endParaRPr lang="en-GB"/>
                    </a:p>
                  </a:txBody>
                  <a:tcPr/>
                </a:tc>
                <a:tc>
                  <a:txBody>
                    <a:bodyPr/>
                    <a:lstStyle/>
                    <a:p>
                      <a:pPr rtl="0" fontAlgn="base">
                        <a:lnSpc>
                          <a:spcPts val="1275"/>
                        </a:lnSpc>
                        <a:buNone/>
                      </a:pPr>
                      <a:r>
                        <a:rPr lang="en-GB" sz="1000" dirty="0">
                          <a:effectLst/>
                          <a:latin typeface="Arial"/>
                        </a:rPr>
                        <a:t>X (nee Twitter) and Bluesky</a:t>
                      </a:r>
                      <a:endParaRPr lang="en-GB" dirty="0">
                        <a:effectLst/>
                        <a:latin typeface="Arial"/>
                      </a:endParaRPr>
                    </a:p>
                  </a:txBody>
                  <a:tcPr marL="80772" marR="80772" marT="40386" marB="40386">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noFill/>
                  </a:tcPr>
                </a:tc>
                <a:tc>
                  <a:txBody>
                    <a:bodyPr/>
                    <a:lstStyle/>
                    <a:p>
                      <a:pPr rtl="0" fontAlgn="base">
                        <a:lnSpc>
                          <a:spcPts val="1275"/>
                        </a:lnSpc>
                        <a:buNone/>
                      </a:pPr>
                      <a:r>
                        <a:rPr lang="en-GB" sz="1000" dirty="0">
                          <a:effectLst/>
                          <a:latin typeface="Arial"/>
                        </a:rPr>
                        <a:t>We’re proud to have support the #ImprovingTomorrowsHealth campaign. Take the #ImprovingTomorrowsHealth quiz today and find out more: </a:t>
                      </a:r>
                      <a:r>
                        <a:rPr lang="en-GB" sz="1000" u="sng" strike="noStrike" dirty="0">
                          <a:solidFill>
                            <a:srgbClr val="00A399"/>
                          </a:solidFill>
                          <a:effectLst/>
                          <a:latin typeface="Arial"/>
                          <a:hlinkClick r:id="rId2"/>
                        </a:rPr>
                        <a:t>wsde.typeform.com/WessexSDE</a:t>
                      </a:r>
                      <a:endParaRPr lang="en-GB" dirty="0">
                        <a:effectLst/>
                        <a:latin typeface="Arial"/>
                      </a:endParaRPr>
                    </a:p>
                    <a:p>
                      <a:pPr rtl="0" fontAlgn="base">
                        <a:lnSpc>
                          <a:spcPts val="1275"/>
                        </a:lnSpc>
                        <a:buNone/>
                      </a:pPr>
                      <a:r>
                        <a:rPr lang="en-GB" sz="1000" dirty="0">
                          <a:effectLst/>
                          <a:latin typeface="Arial"/>
                        </a:rPr>
                        <a:t>#datasaveslives #healthdata #WessexSDE #PoweredbyNHSData</a:t>
                      </a:r>
                    </a:p>
                    <a:p>
                      <a:pPr rtl="0" fontAlgn="base">
                        <a:lnSpc>
                          <a:spcPts val="1275"/>
                        </a:lnSpc>
                        <a:buNone/>
                      </a:pPr>
                      <a:endParaRPr lang="en-GB" dirty="0">
                        <a:effectLst/>
                        <a:latin typeface="Arial"/>
                      </a:endParaRPr>
                    </a:p>
                  </a:txBody>
                  <a:tcPr marL="107690" marR="107690" marT="53845" marB="53845">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3886441201"/>
                  </a:ext>
                </a:extLst>
              </a:tr>
            </a:tbl>
          </a:graphicData>
        </a:graphic>
      </p:graphicFrame>
      <p:graphicFrame>
        <p:nvGraphicFramePr>
          <p:cNvPr id="2" name="Table 1">
            <a:extLst>
              <a:ext uri="{FF2B5EF4-FFF2-40B4-BE49-F238E27FC236}">
                <a16:creationId xmlns:a16="http://schemas.microsoft.com/office/drawing/2014/main" id="{70C7F70E-9903-BD3C-4EEC-4253DD76365C}"/>
              </a:ext>
            </a:extLst>
          </p:cNvPr>
          <p:cNvGraphicFramePr>
            <a:graphicFrameLocks/>
          </p:cNvGraphicFramePr>
          <p:nvPr>
            <p:extLst>
              <p:ext uri="{D42A27DB-BD31-4B8C-83A1-F6EECF244321}">
                <p14:modId xmlns:p14="http://schemas.microsoft.com/office/powerpoint/2010/main" val="2437516996"/>
              </p:ext>
            </p:extLst>
          </p:nvPr>
        </p:nvGraphicFramePr>
        <p:xfrm>
          <a:off x="252000" y="94155"/>
          <a:ext cx="8640000" cy="3063240"/>
        </p:xfrm>
        <a:graphic>
          <a:graphicData uri="http://schemas.openxmlformats.org/drawingml/2006/table">
            <a:tbl>
              <a:tblPr firstRow="1" bandRow="1">
                <a:tableStyleId>{5C22544A-7EE6-4342-B048-85BDC9FD1C3A}</a:tableStyleId>
              </a:tblPr>
              <a:tblGrid>
                <a:gridCol w="985593">
                  <a:extLst>
                    <a:ext uri="{9D8B030D-6E8A-4147-A177-3AD203B41FA5}">
                      <a16:colId xmlns:a16="http://schemas.microsoft.com/office/drawing/2014/main" val="2508954112"/>
                    </a:ext>
                  </a:extLst>
                </a:gridCol>
                <a:gridCol w="898635">
                  <a:extLst>
                    <a:ext uri="{9D8B030D-6E8A-4147-A177-3AD203B41FA5}">
                      <a16:colId xmlns:a16="http://schemas.microsoft.com/office/drawing/2014/main" val="3039705530"/>
                    </a:ext>
                  </a:extLst>
                </a:gridCol>
                <a:gridCol w="5060731">
                  <a:extLst>
                    <a:ext uri="{9D8B030D-6E8A-4147-A177-3AD203B41FA5}">
                      <a16:colId xmlns:a16="http://schemas.microsoft.com/office/drawing/2014/main" val="3194202728"/>
                    </a:ext>
                  </a:extLst>
                </a:gridCol>
                <a:gridCol w="1695041">
                  <a:extLst>
                    <a:ext uri="{9D8B030D-6E8A-4147-A177-3AD203B41FA5}">
                      <a16:colId xmlns:a16="http://schemas.microsoft.com/office/drawing/2014/main" val="436312863"/>
                    </a:ext>
                  </a:extLst>
                </a:gridCol>
              </a:tblGrid>
              <a:tr h="0">
                <a:tc>
                  <a:txBody>
                    <a:bodyPr/>
                    <a:lstStyle/>
                    <a:p>
                      <a:pPr algn="l">
                        <a:lnSpc>
                          <a:spcPct val="90000"/>
                        </a:lnSpc>
                      </a:pPr>
                      <a:r>
                        <a:rPr lang="en-GB" sz="1000" spc="-20" baseline="0" dirty="0">
                          <a:latin typeface="+mn-lt"/>
                        </a:rPr>
                        <a:t>DATE &amp; ACTION</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a:lnSpc>
                          <a:spcPct val="90000"/>
                        </a:lnSpc>
                      </a:pPr>
                      <a:r>
                        <a:rPr lang="en-GB" sz="1000" dirty="0">
                          <a:latin typeface="+mn-lt"/>
                        </a:rPr>
                        <a:t>PLATFORM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a:lnSpc>
                          <a:spcPct val="90000"/>
                        </a:lnSpc>
                      </a:pPr>
                      <a:r>
                        <a:rPr lang="en-GB" sz="1000" dirty="0">
                          <a:latin typeface="+mn-lt"/>
                        </a:rPr>
                        <a:t>COPY</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a:lnSpc>
                          <a:spcPct val="90000"/>
                        </a:lnSpc>
                      </a:pPr>
                      <a:r>
                        <a:rPr lang="en-GB" sz="1000" dirty="0">
                          <a:latin typeface="+mn-lt"/>
                        </a:rPr>
                        <a:t>ASSET</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266510707"/>
                  </a:ext>
                </a:extLst>
              </a:tr>
              <a:tr h="757849">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0000"/>
                        </a:lnSpc>
                        <a:spcBef>
                          <a:spcPts val="100"/>
                        </a:spcBef>
                        <a:spcAft>
                          <a:spcPts val="100"/>
                        </a:spcAft>
                      </a:pPr>
                      <a:r>
                        <a:rPr lang="en-GB" sz="1000" b="0" dirty="0">
                          <a:solidFill>
                            <a:schemeClr val="tx1"/>
                          </a:solidFill>
                          <a:latin typeface="+mn-lt"/>
                        </a:rPr>
                        <a:t>Week 8 – w/c 14 April – </a:t>
                      </a:r>
                      <a:r>
                        <a:rPr lang="en-GB" sz="1000" b="1" dirty="0">
                          <a:solidFill>
                            <a:schemeClr val="tx1"/>
                          </a:solidFill>
                          <a:latin typeface="+mn-lt"/>
                        </a:rPr>
                        <a:t>improving emergency services</a:t>
                      </a:r>
                    </a:p>
                  </a:txBody>
                  <a:tcPr marL="68580" marR="68580" marT="34290" marB="3429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0000"/>
                        </a:lnSpc>
                        <a:spcBef>
                          <a:spcPts val="400"/>
                        </a:spcBef>
                        <a:spcAft>
                          <a:spcPts val="400"/>
                        </a:spcAft>
                      </a:pPr>
                      <a:r>
                        <a:rPr lang="en-GB" sz="1000" dirty="0">
                          <a:latin typeface="+mn-lt"/>
                        </a:rPr>
                        <a:t>Facebook, LinkedIn and Instagram</a:t>
                      </a:r>
                    </a:p>
                  </a:txBody>
                  <a:tcPr marL="68580" marR="68580" marT="34290" marB="3429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GB" sz="1000" dirty="0"/>
                        <a:t>Every serious road collision is a tragedy that affects families forever. But these tragedies aren’t inevitable - they’re preventable. 🚨</a:t>
                      </a:r>
                    </a:p>
                    <a:p>
                      <a:endParaRPr lang="en-GB" sz="10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sz="1000" b="0" i="0" u="none" strike="noStrike" kern="1200" noProof="0" dirty="0">
                          <a:solidFill>
                            <a:schemeClr val="dk1"/>
                          </a:solidFill>
                          <a:effectLst/>
                          <a:latin typeface="+mn-lt"/>
                          <a:ea typeface="+mn-ea"/>
                          <a:cs typeface="+mn-cs"/>
                        </a:rPr>
                        <a:t>Dr Phil Hyde from @UHSFT is leading a "world first" research </a:t>
                      </a:r>
                      <a:r>
                        <a:rPr lang="en-GB" sz="1000" dirty="0"/>
                        <a:t>project </a:t>
                      </a:r>
                      <a:r>
                        <a:rPr lang="en-GB" sz="1000" b="0" i="0" u="none" strike="noStrike" kern="1200" noProof="0" dirty="0">
                          <a:solidFill>
                            <a:schemeClr val="dk1"/>
                          </a:solidFill>
                          <a:effectLst/>
                          <a:latin typeface="+mn-lt"/>
                          <a:ea typeface="+mn-ea"/>
                          <a:cs typeface="+mn-cs"/>
                        </a:rPr>
                        <a:t>to combine road crash data with health records to uncover new insights into traffic collisions that could transform emergency care – </a:t>
                      </a:r>
                      <a:r>
                        <a:rPr lang="en-GB" sz="1000" dirty="0"/>
                        <a:t>and ensure more people make it home safely.</a:t>
                      </a:r>
                      <a:r>
                        <a:rPr lang="en-GB" sz="1000" b="0" i="0" u="none" strike="noStrike" kern="1200" noProof="0" dirty="0">
                          <a:solidFill>
                            <a:schemeClr val="dk1"/>
                          </a:solidFill>
                          <a:effectLst/>
                          <a:latin typeface="+mn-lt"/>
                          <a:ea typeface="+mn-ea"/>
                          <a:cs typeface="+mn-cs"/>
                        </a:rPr>
                        <a:t> </a:t>
                      </a:r>
                      <a:r>
                        <a:rPr lang="en-GB" sz="1000" b="0" i="0" u="none" strike="noStrike" kern="1200" noProof="0" dirty="0">
                          <a:solidFill>
                            <a:srgbClr val="000000"/>
                          </a:solidFill>
                          <a:effectLst/>
                        </a:rPr>
                        <a:t>🚨</a:t>
                      </a:r>
                    </a:p>
                    <a:p>
                      <a:endParaRPr lang="en-GB" sz="1000" dirty="0"/>
                    </a:p>
                    <a:p>
                      <a:r>
                        <a:rPr lang="en-GB" sz="1000" dirty="0"/>
                        <a:t>Find out more: </a:t>
                      </a:r>
                      <a:r>
                        <a:rPr lang="en-GB" sz="1000" b="0" i="0" u="none" strike="noStrike" kern="1200" dirty="0">
                          <a:solidFill>
                            <a:srgbClr val="000000"/>
                          </a:solidFill>
                          <a:effectLst/>
                          <a:latin typeface="+mn-lt"/>
                          <a:ea typeface="Segoe UI Emoji"/>
                          <a:cs typeface="+mn-cs"/>
                          <a:hlinkClick r:id="rId4"/>
                        </a:rPr>
                        <a:t>WessexSDE.nhs.uk/have-your-say</a:t>
                      </a:r>
                      <a:r>
                        <a:rPr lang="en-GB" sz="1000" b="0" i="0" u="none" strike="noStrike" kern="1200" dirty="0">
                          <a:solidFill>
                            <a:srgbClr val="000000"/>
                          </a:solidFill>
                          <a:effectLst/>
                          <a:latin typeface="+mn-lt"/>
                          <a:ea typeface="Segoe UI Emoji"/>
                          <a:cs typeface="+mn-cs"/>
                        </a:rPr>
                        <a:t> </a:t>
                      </a:r>
                      <a:br>
                        <a:rPr lang="en-GB" sz="1000" dirty="0"/>
                      </a:br>
                      <a:r>
                        <a:rPr lang="en-GB" sz="1000" dirty="0"/>
                        <a:t>#datasaveslives #roadsafety #WessexSDE #ImprovingTomorrowsHealth #PoweredbyNHSData</a:t>
                      </a:r>
                      <a:br>
                        <a:rPr lang="en-GB" sz="1000" dirty="0"/>
                      </a:br>
                      <a:br>
                        <a:rPr lang="en-GB" sz="1000" dirty="0"/>
                      </a:br>
                      <a:endParaRPr lang="en-GB" sz="500" dirty="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a:lnSpc>
                          <a:spcPct val="90000"/>
                        </a:lnSpc>
                      </a:pPr>
                      <a:endParaRPr lang="en-GB" sz="1000" dirty="0">
                        <a:latin typeface="+mn-lt"/>
                      </a:endParaRPr>
                    </a:p>
                    <a:p>
                      <a:pPr>
                        <a:lnSpc>
                          <a:spcPct val="90000"/>
                        </a:lnSpc>
                      </a:pPr>
                      <a:endParaRPr lang="en-GB" sz="1000" dirty="0">
                        <a:latin typeface="+mn-lt"/>
                      </a:endParaRPr>
                    </a:p>
                    <a:p>
                      <a:pPr>
                        <a:lnSpc>
                          <a:spcPct val="90000"/>
                        </a:lnSpc>
                      </a:pPr>
                      <a:endParaRPr lang="en-GB" sz="1000" dirty="0">
                        <a:latin typeface="+mn-lt"/>
                      </a:endParaRPr>
                    </a:p>
                    <a:p>
                      <a:pPr>
                        <a:lnSpc>
                          <a:spcPct val="90000"/>
                        </a:lnSpc>
                      </a:pPr>
                      <a:endParaRPr lang="en-GB" sz="1000" dirty="0">
                        <a:latin typeface="+mn-lt"/>
                      </a:endParaRPr>
                    </a:p>
                    <a:p>
                      <a:pPr>
                        <a:lnSpc>
                          <a:spcPct val="90000"/>
                        </a:lnSpc>
                      </a:pPr>
                      <a:endParaRPr lang="en-GB" sz="1000" dirty="0">
                        <a:latin typeface="+mn-lt"/>
                      </a:endParaRPr>
                    </a:p>
                    <a:p>
                      <a:pPr>
                        <a:lnSpc>
                          <a:spcPct val="90000"/>
                        </a:lnSpc>
                      </a:pPr>
                      <a:endParaRPr lang="en-GB" sz="1000" dirty="0">
                        <a:latin typeface="+mn-lt"/>
                      </a:endParaRPr>
                    </a:p>
                    <a:p>
                      <a:pPr>
                        <a:lnSpc>
                          <a:spcPct val="90000"/>
                        </a:lnSpc>
                      </a:pPr>
                      <a:endParaRPr lang="en-GB" sz="1000" dirty="0">
                        <a:latin typeface="+mn-lt"/>
                      </a:endParaRPr>
                    </a:p>
                    <a:p>
                      <a:pPr>
                        <a:lnSpc>
                          <a:spcPct val="90000"/>
                        </a:lnSpc>
                      </a:pPr>
                      <a:r>
                        <a:rPr lang="en-GB" sz="1000" dirty="0">
                          <a:latin typeface="+mn-lt"/>
                          <a:hlinkClick r:id="rId5"/>
                        </a:rPr>
                        <a:t>Download MP4</a:t>
                      </a:r>
                      <a:endParaRPr lang="en-GB" sz="1000" dirty="0">
                        <a:latin typeface="+mn-lt"/>
                      </a:endParaRPr>
                    </a:p>
                    <a:p>
                      <a:pPr marL="0" marR="0" lvl="0" indent="0" algn="l" defTabSz="685800" rtl="0" eaLnBrk="1" fontAlgn="auto" latinLnBrk="0" hangingPunct="1">
                        <a:lnSpc>
                          <a:spcPct val="90000"/>
                        </a:lnSpc>
                        <a:spcBef>
                          <a:spcPts val="0"/>
                        </a:spcBef>
                        <a:spcAft>
                          <a:spcPts val="0"/>
                        </a:spcAft>
                        <a:buClrTx/>
                        <a:buSzTx/>
                        <a:buFontTx/>
                        <a:buNone/>
                        <a:tabLst/>
                        <a:defRPr/>
                      </a:pPr>
                      <a:endParaRPr lang="en-GB" sz="1000" dirty="0">
                        <a:latin typeface="+mn-lt"/>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8209512"/>
                  </a:ext>
                </a:extLst>
              </a:tr>
              <a:tr h="564199">
                <a:tc vMerge="1">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0000"/>
                        </a:lnSpc>
                        <a:spcBef>
                          <a:spcPts val="400"/>
                        </a:spcBef>
                        <a:spcAft>
                          <a:spcPts val="400"/>
                        </a:spcAft>
                      </a:pPr>
                      <a:r>
                        <a:rPr lang="en-GB" sz="1000" dirty="0">
                          <a:latin typeface="+mn-lt"/>
                        </a:rPr>
                        <a:t>X (nee Twitter) and Bluesky</a:t>
                      </a:r>
                    </a:p>
                  </a:txBody>
                  <a:tcPr marL="68580" marR="68580" marT="34290" marB="3429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GB" sz="1000" b="0" i="0" u="none" strike="noStrike" spc="-40" baseline="0" noProof="0" dirty="0">
                          <a:solidFill>
                            <a:schemeClr val="dk1"/>
                          </a:solidFill>
                          <a:latin typeface="+mn-lt"/>
                        </a:rPr>
                        <a:t>Dr Phil Hyde from @UHSFT talks about how #NHSdata could </a:t>
                      </a:r>
                      <a:r>
                        <a:rPr lang="en-GB" sz="1000" dirty="0"/>
                        <a:t>transform emergency care, save lives and prevent tragedies on our roads. 🚑</a:t>
                      </a:r>
                    </a:p>
                    <a:p>
                      <a:endParaRPr lang="en-GB" sz="1000" dirty="0"/>
                    </a:p>
                    <a:p>
                      <a:r>
                        <a:rPr lang="en-GB" sz="1000" dirty="0"/>
                        <a:t>Find out more: </a:t>
                      </a:r>
                      <a:r>
                        <a:rPr lang="en-GB" sz="1000" b="0" i="0" u="none" strike="noStrike" kern="1200" dirty="0">
                          <a:solidFill>
                            <a:srgbClr val="000000"/>
                          </a:solidFill>
                          <a:effectLst/>
                          <a:latin typeface="+mn-lt"/>
                          <a:ea typeface="Segoe UI Emoji"/>
                          <a:cs typeface="+mn-cs"/>
                          <a:hlinkClick r:id="rId4"/>
                        </a:rPr>
                        <a:t>WessexSDE.nhs.uk/have-your-say</a:t>
                      </a:r>
                      <a:r>
                        <a:rPr lang="en-GB" sz="1000" b="0" i="0" u="none" strike="noStrike" kern="1200" dirty="0">
                          <a:solidFill>
                            <a:srgbClr val="000000"/>
                          </a:solidFill>
                          <a:effectLst/>
                          <a:latin typeface="+mn-lt"/>
                          <a:ea typeface="Segoe UI Emoji"/>
                          <a:cs typeface="+mn-cs"/>
                        </a:rPr>
                        <a:t> </a:t>
                      </a:r>
                      <a:br>
                        <a:rPr lang="en-GB" sz="1000" dirty="0"/>
                      </a:br>
                      <a:r>
                        <a:rPr lang="en-GB" sz="1000" dirty="0"/>
                        <a:t>#datasaveslives #roadsafety #WessexSDE #PoweredbyNHSData</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pPr>
                        <a:lnSpc>
                          <a:spcPct val="95000"/>
                        </a:lnSpc>
                      </a:pPr>
                      <a:endParaRPr lang="en-GB" sz="1000">
                        <a:latin typeface="+mj-lt"/>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22368259"/>
                  </a:ext>
                </a:extLst>
              </a:tr>
            </a:tbl>
          </a:graphicData>
        </a:graphic>
      </p:graphicFrame>
      <p:pic>
        <p:nvPicPr>
          <p:cNvPr id="8" name="Picture 7">
            <a:hlinkClick r:id="rId3"/>
            <a:extLst>
              <a:ext uri="{FF2B5EF4-FFF2-40B4-BE49-F238E27FC236}">
                <a16:creationId xmlns:a16="http://schemas.microsoft.com/office/drawing/2014/main" id="{4A1BEC8F-7D2E-8E5A-985A-537FB6314E12}"/>
              </a:ext>
            </a:extLst>
          </p:cNvPr>
          <p:cNvPicPr>
            <a:picLocks noGrp="1" noRot="1" noMove="1" noResize="1" noEditPoints="1" noAdjustHandles="1" noChangeArrowheads="1" noChangeShapeType="1" noCrop="1"/>
          </p:cNvPicPr>
          <p:nvPr/>
        </p:nvPicPr>
        <p:blipFill rotWithShape="1">
          <a:blip r:embed="rId6" cstate="hqprint">
            <a:extLst>
              <a:ext uri="{28A0092B-C50C-407E-A947-70E740481C1C}">
                <a14:useLocalDpi xmlns:a14="http://schemas.microsoft.com/office/drawing/2010/main"/>
              </a:ext>
            </a:extLst>
          </a:blip>
          <a:srcRect/>
          <a:stretch/>
        </p:blipFill>
        <p:spPr>
          <a:xfrm>
            <a:off x="7277949" y="3221301"/>
            <a:ext cx="1548000" cy="1548000"/>
          </a:xfrm>
          <a:prstGeom prst="rect">
            <a:avLst/>
          </a:prstGeom>
        </p:spPr>
      </p:pic>
      <p:sp>
        <p:nvSpPr>
          <p:cNvPr id="10" name="Title 1">
            <a:extLst>
              <a:ext uri="{FF2B5EF4-FFF2-40B4-BE49-F238E27FC236}">
                <a16:creationId xmlns:a16="http://schemas.microsoft.com/office/drawing/2014/main" id="{DD8C1DA4-55D3-1D04-E1F5-9B5ED4D0DA64}"/>
              </a:ext>
            </a:extLst>
          </p:cNvPr>
          <p:cNvSpPr txBox="1"/>
          <p:nvPr/>
        </p:nvSpPr>
        <p:spPr>
          <a:xfrm>
            <a:off x="2212447" y="2074768"/>
            <a:ext cx="4902902" cy="186944"/>
          </a:xfrm>
          <a:prstGeom prst="rect">
            <a:avLst/>
          </a:prstGeom>
          <a:solidFill>
            <a:sysClr val="windowText" lastClr="000000"/>
          </a:solidFill>
        </p:spPr>
        <p:txBody>
          <a:bodyPr anchor="ctr"/>
          <a:lstStyle>
            <a:lvl1pPr algn="l" defTabSz="914400" rtl="0" eaLnBrk="1" fontAlgn="t" latinLnBrk="0" hangingPunct="1">
              <a:lnSpc>
                <a:spcPct val="70000"/>
              </a:lnSpc>
              <a:spcBef>
                <a:spcPct val="0"/>
              </a:spcBef>
              <a:buNone/>
              <a:defRPr sz="9600" b="1" i="0" kern="1200" cap="all" baseline="0">
                <a:solidFill>
                  <a:schemeClr val="tx1"/>
                </a:solidFill>
                <a:latin typeface="Arial" panose="020B0604020202020204" pitchFamily="34" charset="0"/>
                <a:ea typeface="+mj-ea"/>
                <a:cs typeface="Arial" panose="020B0604020202020204" pitchFamily="34" charset="0"/>
              </a:defRPr>
            </a:lvl1pPr>
          </a:lstStyle>
          <a:p>
            <a:pPr algn="ctr" defTabSz="685800">
              <a:lnSpc>
                <a:spcPct val="100000"/>
              </a:lnSpc>
              <a:defRPr/>
            </a:pPr>
            <a:r>
              <a:rPr lang="en-GB" sz="800" dirty="0">
                <a:solidFill>
                  <a:sysClr val="window" lastClr="FFFFFF"/>
                </a:solidFill>
                <a:latin typeface="+mn-lt"/>
              </a:rPr>
              <a:t>please @ UNIVERSITY HOSPITAL SOUTHAMPTON: @uhsft (Facebook &amp; Instagram)</a:t>
            </a:r>
          </a:p>
        </p:txBody>
      </p:sp>
      <p:pic>
        <p:nvPicPr>
          <p:cNvPr id="6" name="Picture 5" descr="A group of colorful signs&#10;&#10;AI-generated content may be incorrect.">
            <a:hlinkClick r:id="rId5"/>
            <a:extLst>
              <a:ext uri="{FF2B5EF4-FFF2-40B4-BE49-F238E27FC236}">
                <a16:creationId xmlns:a16="http://schemas.microsoft.com/office/drawing/2014/main" id="{8E568491-77B7-321C-4C17-6EF4C0D72806}"/>
              </a:ext>
            </a:extLst>
          </p:cNvPr>
          <p:cNvPicPr>
            <a:picLocks noGrp="1" noRot="1" noMove="1" noResize="1" noEditPoints="1" noAdjustHandles="1" noChangeArrowheads="1" noChangeShapeType="1" noCrop="1"/>
          </p:cNvPicPr>
          <p:nvPr/>
        </p:nvPicPr>
        <p:blipFill>
          <a:blip r:embed="rId7" cstate="hqprint">
            <a:extLst>
              <a:ext uri="{28A0092B-C50C-407E-A947-70E740481C1C}">
                <a14:useLocalDpi xmlns:a14="http://schemas.microsoft.com/office/drawing/2010/main"/>
              </a:ext>
            </a:extLst>
          </a:blip>
          <a:stretch>
            <a:fillRect/>
          </a:stretch>
        </p:blipFill>
        <p:spPr>
          <a:xfrm>
            <a:off x="7278795" y="526852"/>
            <a:ext cx="1547154" cy="870274"/>
          </a:xfrm>
          <a:prstGeom prst="rect">
            <a:avLst/>
          </a:prstGeom>
        </p:spPr>
      </p:pic>
    </p:spTree>
    <p:extLst>
      <p:ext uri="{BB962C8B-B14F-4D97-AF65-F5344CB8AC3E}">
        <p14:creationId xmlns:p14="http://schemas.microsoft.com/office/powerpoint/2010/main" val="1414991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8D7D151-A8B4-E940-16AC-5489507805A4}"/>
              </a:ext>
            </a:extLst>
          </p:cNvPr>
          <p:cNvSpPr>
            <a:spLocks noGrp="1"/>
          </p:cNvSpPr>
          <p:nvPr>
            <p:ph sz="half" idx="2"/>
          </p:nvPr>
        </p:nvSpPr>
        <p:spPr/>
        <p:txBody>
          <a:bodyPr vert="horz" lIns="91440" tIns="45720" rIns="91440" bIns="45720" rtlCol="0" anchor="t">
            <a:normAutofit/>
          </a:bodyPr>
          <a:lstStyle/>
          <a:p>
            <a:pPr marL="0" indent="0">
              <a:buNone/>
            </a:pPr>
            <a:r>
              <a:rPr lang="en-GB" dirty="0">
                <a:latin typeface="Arial"/>
                <a:cs typeface="Arial"/>
              </a:rPr>
              <a:t>You can use this </a:t>
            </a:r>
            <a:r>
              <a:rPr lang="en-GB" dirty="0">
                <a:highlight>
                  <a:srgbClr val="FFFF00"/>
                </a:highlight>
                <a:latin typeface="Arial"/>
                <a:cs typeface="Arial"/>
              </a:rPr>
              <a:t>new</a:t>
            </a:r>
            <a:r>
              <a:rPr lang="en-GB" dirty="0">
                <a:latin typeface="Arial"/>
                <a:cs typeface="Arial"/>
              </a:rPr>
              <a:t> copy in any newsletters you send out or on your website</a:t>
            </a:r>
            <a:endParaRPr lang="en-GB" dirty="0"/>
          </a:p>
          <a:p>
            <a:endParaRPr lang="en-GB" dirty="0"/>
          </a:p>
        </p:txBody>
      </p:sp>
      <p:sp>
        <p:nvSpPr>
          <p:cNvPr id="6" name="Text Placeholder 5">
            <a:extLst>
              <a:ext uri="{FF2B5EF4-FFF2-40B4-BE49-F238E27FC236}">
                <a16:creationId xmlns:a16="http://schemas.microsoft.com/office/drawing/2014/main" id="{64CFBFB6-3CE0-E034-8D43-8CF9BC1EBCC8}"/>
              </a:ext>
            </a:extLst>
          </p:cNvPr>
          <p:cNvSpPr>
            <a:spLocks noGrp="1"/>
          </p:cNvSpPr>
          <p:nvPr>
            <p:ph type="body" sz="quarter" idx="12"/>
          </p:nvPr>
        </p:nvSpPr>
        <p:spPr/>
        <p:txBody>
          <a:bodyPr/>
          <a:lstStyle/>
          <a:p>
            <a:r>
              <a:rPr lang="en-GB">
                <a:latin typeface="Arial"/>
                <a:cs typeface="Arial"/>
              </a:rPr>
              <a:t>Newsletter copy &amp; listicles</a:t>
            </a:r>
            <a:endParaRPr lang="en-US"/>
          </a:p>
        </p:txBody>
      </p:sp>
      <p:pic>
        <p:nvPicPr>
          <p:cNvPr id="8" name="Picture Placeholder 7">
            <a:extLst>
              <a:ext uri="{FF2B5EF4-FFF2-40B4-BE49-F238E27FC236}">
                <a16:creationId xmlns:a16="http://schemas.microsoft.com/office/drawing/2014/main" id="{808BE09E-D10D-73D0-E50A-EB5E21EF9683}"/>
              </a:ext>
            </a:extLst>
          </p:cNvPr>
          <p:cNvPicPr>
            <a:picLocks noGrp="1" noChangeAspect="1"/>
          </p:cNvPicPr>
          <p:nvPr>
            <p:ph type="pic" sz="quarter" idx="10"/>
          </p:nvPr>
        </p:nvPicPr>
        <p:blipFill>
          <a:blip r:embed="rId2"/>
          <a:srcRect l="7600" t="-31823" r="7456" b="-32507"/>
          <a:stretch/>
        </p:blipFill>
        <p:spPr>
          <a:xfrm>
            <a:off x="0" y="938213"/>
            <a:ext cx="3260725" cy="4205287"/>
          </a:xfrm>
          <a:prstGeom prst="rect">
            <a:avLst/>
          </a:prstGeom>
          <a:solidFill>
            <a:srgbClr val="66B8DE"/>
          </a:solidFill>
        </p:spPr>
      </p:pic>
    </p:spTree>
    <p:extLst>
      <p:ext uri="{BB962C8B-B14F-4D97-AF65-F5344CB8AC3E}">
        <p14:creationId xmlns:p14="http://schemas.microsoft.com/office/powerpoint/2010/main" val="1678787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78C5D-EC36-995E-5681-3530993D4F02}"/>
              </a:ext>
            </a:extLst>
          </p:cNvPr>
          <p:cNvSpPr>
            <a:spLocks noGrp="1"/>
          </p:cNvSpPr>
          <p:nvPr>
            <p:ph type="title"/>
          </p:nvPr>
        </p:nvSpPr>
        <p:spPr/>
        <p:txBody>
          <a:bodyPr/>
          <a:lstStyle/>
          <a:p>
            <a:r>
              <a:rPr lang="en-GB"/>
              <a:t>Newsletter copy: Long version (216 words)</a:t>
            </a:r>
          </a:p>
        </p:txBody>
      </p:sp>
      <p:sp>
        <p:nvSpPr>
          <p:cNvPr id="3" name="Content Placeholder 2">
            <a:extLst>
              <a:ext uri="{FF2B5EF4-FFF2-40B4-BE49-F238E27FC236}">
                <a16:creationId xmlns:a16="http://schemas.microsoft.com/office/drawing/2014/main" id="{6E293CF0-1E79-50B2-1438-11A5A66E9087}"/>
              </a:ext>
            </a:extLst>
          </p:cNvPr>
          <p:cNvSpPr>
            <a:spLocks noGrp="1"/>
          </p:cNvSpPr>
          <p:nvPr>
            <p:ph sz="half" idx="1"/>
          </p:nvPr>
        </p:nvSpPr>
        <p:spPr/>
        <p:txBody>
          <a:bodyPr numCol="2" spcCol="180000">
            <a:noAutofit/>
          </a:bodyPr>
          <a:lstStyle/>
          <a:p>
            <a:pPr marL="0" indent="0">
              <a:spcBef>
                <a:spcPts val="600"/>
              </a:spcBef>
              <a:spcAft>
                <a:spcPts val="600"/>
              </a:spcAft>
              <a:buNone/>
            </a:pPr>
            <a:r>
              <a:rPr lang="en-GB" sz="1400" b="1">
                <a:solidFill>
                  <a:schemeClr val="accent1"/>
                </a:solidFill>
              </a:rPr>
              <a:t>It’s not too late to have your say on the use of NHS data for research</a:t>
            </a:r>
          </a:p>
          <a:p>
            <a:pPr marL="0" indent="0">
              <a:spcBef>
                <a:spcPts val="600"/>
              </a:spcBef>
              <a:spcAft>
                <a:spcPts val="600"/>
              </a:spcAft>
              <a:buNone/>
            </a:pPr>
            <a:r>
              <a:rPr lang="en-GB" sz="1100"/>
              <a:t>University Hospital Southampton is leading the development of the Wessex Secure Data Environment (Wessex SDE), a new online platform which will use NHS data to improve health outcomes and save lives.  </a:t>
            </a:r>
          </a:p>
          <a:p>
            <a:pPr marL="0" indent="0">
              <a:spcBef>
                <a:spcPts val="600"/>
              </a:spcBef>
              <a:spcAft>
                <a:spcPts val="600"/>
              </a:spcAft>
              <a:buNone/>
            </a:pPr>
            <a:r>
              <a:rPr lang="en-GB" sz="1100"/>
              <a:t>Over the last few weeks, the team has invited people across Dorset, Hampshire and the Isle of Wight to join a public conversation on Improving Tomorrow’s Health. </a:t>
            </a:r>
          </a:p>
          <a:p>
            <a:pPr marL="0" indent="0">
              <a:spcBef>
                <a:spcPts val="600"/>
              </a:spcBef>
              <a:spcAft>
                <a:spcPts val="600"/>
              </a:spcAft>
              <a:buNone/>
            </a:pPr>
            <a:r>
              <a:rPr lang="en-GB" sz="1100"/>
              <a:t>There’s still time to get involved. Start by taking the #ImprovingTomorrowsHealth quiz: wsde.typeform.com/</a:t>
            </a:r>
            <a:r>
              <a:rPr lang="en-GB" sz="1100" err="1"/>
              <a:t>WessexSDE</a:t>
            </a:r>
            <a:endParaRPr lang="en-GB" sz="1100"/>
          </a:p>
          <a:p>
            <a:pPr marL="0" indent="0">
              <a:spcBef>
                <a:spcPts val="600"/>
              </a:spcBef>
              <a:spcAft>
                <a:spcPts val="600"/>
              </a:spcAft>
              <a:buNone/>
            </a:pPr>
            <a:r>
              <a:rPr lang="en-GB" sz="1100"/>
              <a:t>The idea of the Wessex SDE is to enable large amounts of de-identified NHS patient data to be safely stored, linked together and made accessible to researchers to improve services and treatments while remaining in the safeguard of the NHS.</a:t>
            </a:r>
          </a:p>
          <a:p>
            <a:pPr marL="0" indent="0">
              <a:spcBef>
                <a:spcPts val="600"/>
              </a:spcBef>
              <a:spcAft>
                <a:spcPts val="600"/>
              </a:spcAft>
              <a:buNone/>
            </a:pPr>
            <a:r>
              <a:rPr lang="en-GB" sz="1100"/>
              <a:t>Researchers won’t ever see confidential patient information, but they will get access to better quality data, speeding up vital projects like the roll-out of cancer vaccines and earlier diagnosis of lung cancer.</a:t>
            </a:r>
          </a:p>
          <a:p>
            <a:pPr marL="0" indent="0">
              <a:spcBef>
                <a:spcPts val="600"/>
              </a:spcBef>
              <a:spcAft>
                <a:spcPts val="600"/>
              </a:spcAft>
              <a:buNone/>
            </a:pPr>
            <a:r>
              <a:rPr lang="en-GB" sz="1100"/>
              <a:t>“Using Secure Data Environments like the Wessex SDE, we are developing new early detection tests which have the potential to tell us how likely it is a patient has cancer, reassure those that don’t and speed up diagnosis in those that do”, Dr Victoria Goss, University of Southampton.</a:t>
            </a:r>
          </a:p>
          <a:p>
            <a:pPr marL="0" indent="0">
              <a:spcBef>
                <a:spcPts val="600"/>
              </a:spcBef>
              <a:spcAft>
                <a:spcPts val="600"/>
              </a:spcAft>
              <a:buNone/>
            </a:pPr>
            <a:r>
              <a:rPr lang="en-GB" sz="1100"/>
              <a:t>To be part of the conversation, go to WessexSDE.nhs.uk/have-your-say.</a:t>
            </a:r>
          </a:p>
          <a:p>
            <a:pPr marL="0" indent="0">
              <a:spcAft>
                <a:spcPts val="600"/>
              </a:spcAft>
              <a:buNone/>
            </a:pPr>
            <a:endParaRPr lang="en-GB" sz="1100"/>
          </a:p>
        </p:txBody>
      </p:sp>
    </p:spTree>
    <p:extLst>
      <p:ext uri="{BB962C8B-B14F-4D97-AF65-F5344CB8AC3E}">
        <p14:creationId xmlns:p14="http://schemas.microsoft.com/office/powerpoint/2010/main" val="1390553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AE393-1C0B-B666-CB19-3C166C2580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0DBE8D-3807-AD7C-B77A-F0B2BC7A8422}"/>
              </a:ext>
            </a:extLst>
          </p:cNvPr>
          <p:cNvSpPr>
            <a:spLocks noGrp="1"/>
          </p:cNvSpPr>
          <p:nvPr>
            <p:ph type="title"/>
          </p:nvPr>
        </p:nvSpPr>
        <p:spPr/>
        <p:txBody>
          <a:bodyPr/>
          <a:lstStyle/>
          <a:p>
            <a:r>
              <a:rPr lang="en-GB"/>
              <a:t>Newsletter copy: Short version (95 words)</a:t>
            </a:r>
          </a:p>
        </p:txBody>
      </p:sp>
      <p:sp>
        <p:nvSpPr>
          <p:cNvPr id="3" name="Content Placeholder 2">
            <a:extLst>
              <a:ext uri="{FF2B5EF4-FFF2-40B4-BE49-F238E27FC236}">
                <a16:creationId xmlns:a16="http://schemas.microsoft.com/office/drawing/2014/main" id="{E1AA0521-D961-AF7E-ED85-6DE04066E442}"/>
              </a:ext>
            </a:extLst>
          </p:cNvPr>
          <p:cNvSpPr>
            <a:spLocks noGrp="1"/>
          </p:cNvSpPr>
          <p:nvPr>
            <p:ph sz="half" idx="1"/>
          </p:nvPr>
        </p:nvSpPr>
        <p:spPr/>
        <p:txBody>
          <a:bodyPr numCol="2" spcCol="180000">
            <a:noAutofit/>
          </a:bodyPr>
          <a:lstStyle/>
          <a:p>
            <a:pPr marL="0" indent="0">
              <a:spcBef>
                <a:spcPts val="600"/>
              </a:spcBef>
              <a:spcAft>
                <a:spcPts val="600"/>
              </a:spcAft>
              <a:buNone/>
            </a:pPr>
            <a:r>
              <a:rPr lang="en-GB" sz="1400" b="1">
                <a:solidFill>
                  <a:schemeClr val="accent1"/>
                </a:solidFill>
              </a:rPr>
              <a:t>It’s not too late to have your say on the use of NHS data for research</a:t>
            </a:r>
          </a:p>
          <a:p>
            <a:pPr marL="0" indent="0">
              <a:spcBef>
                <a:spcPts val="600"/>
              </a:spcBef>
              <a:spcAft>
                <a:spcPts val="600"/>
              </a:spcAft>
              <a:buNone/>
            </a:pPr>
            <a:r>
              <a:rPr lang="en-GB" sz="1100"/>
              <a:t>University Hospital Southampton is leading the development of the Wessex Secure Data Environment (Wessex SDE), a new online platform which will use NHS data to improve health outcomes and save lives.  </a:t>
            </a:r>
          </a:p>
          <a:p>
            <a:pPr marL="0" indent="0">
              <a:spcBef>
                <a:spcPts val="600"/>
              </a:spcBef>
              <a:spcAft>
                <a:spcPts val="600"/>
              </a:spcAft>
              <a:buNone/>
            </a:pPr>
            <a:r>
              <a:rPr lang="en-GB" sz="1100"/>
              <a:t>Over the last few weeks, the team has invited people across Dorset, Hampshire and the Isle of Wight to join a public conversation on Improving Tomorrow’s Health. </a:t>
            </a:r>
          </a:p>
          <a:p>
            <a:pPr marL="0" indent="0">
              <a:spcBef>
                <a:spcPts val="600"/>
              </a:spcBef>
              <a:spcAft>
                <a:spcPts val="600"/>
              </a:spcAft>
              <a:buNone/>
            </a:pPr>
            <a:r>
              <a:rPr lang="en-GB" sz="1100"/>
              <a:t>There’s still time to get involved. Start by taking the #ImprovingTomorrowsHealth quiz: wsde.typeform.com/</a:t>
            </a:r>
            <a:r>
              <a:rPr lang="en-GB" sz="1100" err="1"/>
              <a:t>WessexSDE</a:t>
            </a:r>
            <a:r>
              <a:rPr lang="en-GB" sz="1100"/>
              <a:t> and be part of the conversation today: WessexSDE.nhs.uk/have-your-say.</a:t>
            </a:r>
          </a:p>
        </p:txBody>
      </p:sp>
    </p:spTree>
    <p:extLst>
      <p:ext uri="{BB962C8B-B14F-4D97-AF65-F5344CB8AC3E}">
        <p14:creationId xmlns:p14="http://schemas.microsoft.com/office/powerpoint/2010/main" val="291096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6E1A4-C4F7-5FC6-B401-4688C3EAFB91}"/>
              </a:ext>
            </a:extLst>
          </p:cNvPr>
          <p:cNvSpPr>
            <a:spLocks noGrp="1"/>
          </p:cNvSpPr>
          <p:nvPr>
            <p:ph type="title"/>
          </p:nvPr>
        </p:nvSpPr>
        <p:spPr/>
        <p:txBody>
          <a:bodyPr/>
          <a:lstStyle/>
          <a:p>
            <a:r>
              <a:rPr lang="en-GB"/>
              <a:t>Listicles</a:t>
            </a:r>
          </a:p>
        </p:txBody>
      </p:sp>
      <p:sp>
        <p:nvSpPr>
          <p:cNvPr id="3" name="Content Placeholder 2">
            <a:extLst>
              <a:ext uri="{FF2B5EF4-FFF2-40B4-BE49-F238E27FC236}">
                <a16:creationId xmlns:a16="http://schemas.microsoft.com/office/drawing/2014/main" id="{30D390FB-09C9-DDB5-B1D8-2AFE64DFB4BC}"/>
              </a:ext>
            </a:extLst>
          </p:cNvPr>
          <p:cNvSpPr>
            <a:spLocks noGrp="1"/>
          </p:cNvSpPr>
          <p:nvPr>
            <p:ph sz="half" idx="1"/>
          </p:nvPr>
        </p:nvSpPr>
        <p:spPr>
          <a:xfrm>
            <a:off x="380144" y="2098684"/>
            <a:ext cx="2265869" cy="2863734"/>
          </a:xfrm>
        </p:spPr>
        <p:txBody>
          <a:bodyPr vert="horz" lIns="91440" tIns="45720" rIns="91440" bIns="45720" rtlCol="0" anchor="t">
            <a:normAutofit/>
          </a:bodyPr>
          <a:lstStyle/>
          <a:p>
            <a:pPr marL="0" indent="0">
              <a:buNone/>
            </a:pPr>
            <a:r>
              <a:rPr lang="en-GB" sz="1100"/>
              <a:t>The listicles in this toolkit are designed to simplify key messages about NHS data and the Wessex Secure Data Environment (SDE). </a:t>
            </a:r>
          </a:p>
          <a:p>
            <a:pPr marL="0" indent="0">
              <a:buNone/>
            </a:pPr>
            <a:r>
              <a:rPr lang="en-GB" sz="1100"/>
              <a:t>Each listicle highlights essential insights, benefits, or real-world research examples, making complex topics accessible and engaging. </a:t>
            </a:r>
          </a:p>
          <a:p>
            <a:pPr>
              <a:buFont typeface="Wingdings" panose="05000000000000000000" pitchFamily="2" charset="2"/>
              <a:buChar char="q"/>
            </a:pPr>
            <a:r>
              <a:rPr lang="en-GB" sz="1100" b="1">
                <a:latin typeface="Arial"/>
                <a:cs typeface="Arial"/>
              </a:rPr>
              <a:t>Download a ZIP file of all the listicles as images, MS Word document, and PDF:</a:t>
            </a:r>
            <a:br>
              <a:rPr lang="en-GB" sz="1100" b="1">
                <a:latin typeface="Arial"/>
                <a:cs typeface="Arial"/>
              </a:rPr>
            </a:br>
            <a:r>
              <a:rPr lang="en-GB" sz="1100">
                <a:latin typeface="Arial"/>
                <a:cs typeface="Arial"/>
                <a:hlinkClick r:id="rId2"/>
              </a:rPr>
              <a:t>Download ZIP</a:t>
            </a:r>
            <a:endParaRPr lang="en-GB" sz="1100" b="1">
              <a:latin typeface="Arial"/>
              <a:cs typeface="Arial"/>
            </a:endParaRPr>
          </a:p>
          <a:p>
            <a:pPr>
              <a:buFont typeface="Wingdings" panose="05000000000000000000" pitchFamily="2" charset="2"/>
              <a:buChar char="q"/>
            </a:pPr>
            <a:r>
              <a:rPr lang="en-GB" sz="1100" b="1">
                <a:latin typeface="Arial"/>
                <a:cs typeface="Arial"/>
              </a:rPr>
              <a:t>Cut and paste copy from the pages the follow.</a:t>
            </a:r>
          </a:p>
        </p:txBody>
      </p:sp>
      <p:pic>
        <p:nvPicPr>
          <p:cNvPr id="4" name="Picture 3">
            <a:hlinkClick r:id="rId2"/>
            <a:extLst>
              <a:ext uri="{FF2B5EF4-FFF2-40B4-BE49-F238E27FC236}">
                <a16:creationId xmlns:a16="http://schemas.microsoft.com/office/drawing/2014/main" id="{9216355C-4909-8EC1-D0FA-404DF3EF4BA5}"/>
              </a:ext>
            </a:extLst>
          </p:cNvPr>
          <p:cNvPicPr>
            <a:picLocks noChangeAspect="1"/>
          </p:cNvPicPr>
          <p:nvPr/>
        </p:nvPicPr>
        <p:blipFill>
          <a:blip r:embed="rId3"/>
          <a:stretch>
            <a:fillRect/>
          </a:stretch>
        </p:blipFill>
        <p:spPr>
          <a:xfrm>
            <a:off x="2646013" y="2098684"/>
            <a:ext cx="6066046" cy="2786113"/>
          </a:xfrm>
          <a:prstGeom prst="rect">
            <a:avLst/>
          </a:prstGeom>
        </p:spPr>
      </p:pic>
    </p:spTree>
    <p:extLst>
      <p:ext uri="{BB962C8B-B14F-4D97-AF65-F5344CB8AC3E}">
        <p14:creationId xmlns:p14="http://schemas.microsoft.com/office/powerpoint/2010/main" val="3054164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93D6E-B1E4-10EC-F016-2FAB782D7ED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F86D1B-CE89-E6C5-9399-301AFA09F265}"/>
              </a:ext>
            </a:extLst>
          </p:cNvPr>
          <p:cNvSpPr>
            <a:spLocks noGrp="1"/>
          </p:cNvSpPr>
          <p:nvPr>
            <p:ph sz="half" idx="1"/>
          </p:nvPr>
        </p:nvSpPr>
        <p:spPr>
          <a:xfrm>
            <a:off x="380141" y="956733"/>
            <a:ext cx="8383713" cy="3683000"/>
          </a:xfrm>
        </p:spPr>
        <p:txBody>
          <a:bodyPr numCol="2" spcCol="180000">
            <a:noAutofit/>
          </a:bodyPr>
          <a:lstStyle/>
          <a:p>
            <a:pPr marL="0" indent="0">
              <a:buNone/>
            </a:pPr>
            <a:r>
              <a:rPr lang="en-GB" sz="1800" b="1">
                <a:solidFill>
                  <a:schemeClr val="accent1"/>
                </a:solidFill>
              </a:rPr>
              <a:t>5 things you might not know about NHS data </a:t>
            </a:r>
          </a:p>
          <a:p>
            <a:pPr marL="228600" indent="-228600">
              <a:buFont typeface="+mj-lt"/>
              <a:buAutoNum type="arabicPeriod"/>
            </a:pPr>
            <a:r>
              <a:rPr lang="en-GB" sz="1100"/>
              <a:t>The NHS has been collecting patient health records since it started in 1948, making it one of the biggest and longest running sources of population health data in the world.</a:t>
            </a:r>
          </a:p>
          <a:p>
            <a:pPr marL="228600" indent="-228600">
              <a:buFont typeface="+mj-lt"/>
              <a:buAutoNum type="arabicPeriod"/>
            </a:pPr>
            <a:r>
              <a:rPr lang="en-GB" sz="1100"/>
              <a:t>NHS data is helping the UK lead the world in genomic medicine and has allowed researchers to map the genomes of 100,000 patients with rare diseases and cancer. </a:t>
            </a:r>
          </a:p>
          <a:p>
            <a:pPr marL="228600" indent="-228600">
              <a:buFont typeface="+mj-lt"/>
              <a:buAutoNum type="arabicPeriod"/>
            </a:pPr>
            <a:r>
              <a:rPr lang="en-GB" sz="1100"/>
              <a:t>NHS data is used for real-time decision-making and planning. During the COVID-19 pandemic, NHS data on infection rates, vaccine rollout, and hospital capacity helped guide how resources were used.</a:t>
            </a:r>
          </a:p>
          <a:p>
            <a:pPr marL="228600" indent="-228600">
              <a:buFont typeface="+mj-lt"/>
              <a:buAutoNum type="arabicPeriod"/>
            </a:pPr>
            <a:r>
              <a:rPr lang="en-GB" sz="1100"/>
              <a:t>No single part of the NHS has a complete record of your health history – some of this is about where and how your data is stored but it’s also about protecting your privacy.</a:t>
            </a:r>
          </a:p>
          <a:p>
            <a:pPr marL="228600" indent="-228600">
              <a:buFont typeface="+mj-lt"/>
              <a:buAutoNum type="arabicPeriod"/>
            </a:pPr>
            <a:r>
              <a:rPr lang="en-GB" sz="1100"/>
              <a:t>When your data is used for research any personally identifiable information such as your name or NHS number is removed or disguised. </a:t>
            </a:r>
          </a:p>
          <a:p>
            <a:pPr marL="0" indent="0">
              <a:buNone/>
            </a:pPr>
            <a:r>
              <a:rPr lang="en-GB" sz="1100"/>
              <a:t>The Wessex Secure Data Environment (Wessex SDE) aims to unlock the potential of everyone’s NHS data in the region to improve health outcomes. Find out more and share your thoughts on our website: </a:t>
            </a:r>
            <a:r>
              <a:rPr lang="en-GB" sz="1100">
                <a:hlinkClick r:id="rId2"/>
              </a:rPr>
              <a:t>https://wessexsde.nhs.uk/</a:t>
            </a:r>
            <a:r>
              <a:rPr lang="en-GB" sz="1100"/>
              <a:t>. </a:t>
            </a:r>
          </a:p>
          <a:p>
            <a:pPr marL="0" indent="0">
              <a:lnSpc>
                <a:spcPct val="100000"/>
              </a:lnSpc>
              <a:spcAft>
                <a:spcPts val="400"/>
              </a:spcAft>
              <a:buNone/>
            </a:pPr>
            <a:endParaRPr lang="en-GB" sz="110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779458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8F107-3396-B614-EA25-C9DF923307D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7E104B-B8E1-359A-1AF1-1FAF9F8DFA4B}"/>
              </a:ext>
            </a:extLst>
          </p:cNvPr>
          <p:cNvSpPr>
            <a:spLocks noGrp="1"/>
          </p:cNvSpPr>
          <p:nvPr>
            <p:ph sz="half" idx="1"/>
          </p:nvPr>
        </p:nvSpPr>
        <p:spPr>
          <a:xfrm>
            <a:off x="380141" y="956733"/>
            <a:ext cx="8383713" cy="3873500"/>
          </a:xfrm>
        </p:spPr>
        <p:txBody>
          <a:bodyPr numCol="2" spcCol="180000">
            <a:noAutofit/>
          </a:bodyPr>
          <a:lstStyle/>
          <a:p>
            <a:pPr marL="0" indent="0">
              <a:lnSpc>
                <a:spcPct val="100000"/>
              </a:lnSpc>
              <a:spcAft>
                <a:spcPts val="400"/>
              </a:spcAft>
              <a:buNone/>
            </a:pPr>
            <a:r>
              <a:rPr lang="en-GB" sz="1800" b="1">
                <a:solidFill>
                  <a:srgbClr val="005EB8"/>
                </a:solidFill>
                <a:effectLst/>
                <a:latin typeface="Arial" panose="020B0604020202020204" pitchFamily="34" charset="0"/>
              </a:rPr>
              <a:t>Top 5 benefits of the Wessex SDE </a:t>
            </a:r>
          </a:p>
          <a:p>
            <a:pPr marL="0" indent="0">
              <a:lnSpc>
                <a:spcPct val="100000"/>
              </a:lnSpc>
              <a:spcAft>
                <a:spcPts val="400"/>
              </a:spcAft>
              <a:buNone/>
            </a:pPr>
            <a:r>
              <a:rPr lang="en-GB" sz="1100">
                <a:effectLst/>
                <a:latin typeface="Arial" panose="020B0604020202020204" pitchFamily="34" charset="0"/>
                <a:ea typeface="Calibri" panose="020F0502020204030204" pitchFamily="34" charset="0"/>
              </a:rPr>
              <a:t>The Wessex SDE will:</a:t>
            </a:r>
          </a:p>
          <a:p>
            <a:pPr marL="228600" lvl="0" indent="-228600">
              <a:lnSpc>
                <a:spcPct val="100000"/>
              </a:lnSpc>
              <a:spcBef>
                <a:spcPts val="600"/>
              </a:spcBef>
              <a:spcAft>
                <a:spcPts val="400"/>
              </a:spcAft>
              <a:buClr>
                <a:schemeClr val="tx1"/>
              </a:buClr>
              <a:buFont typeface="+mj-lt"/>
              <a:buAutoNum type="arabicPeriod"/>
            </a:pPr>
            <a:r>
              <a:rPr lang="en-GB" sz="1100" b="1">
                <a:effectLst/>
                <a:latin typeface="Arial" panose="020B0604020202020204" pitchFamily="34" charset="0"/>
                <a:ea typeface="Calibri" panose="020F0502020204030204" pitchFamily="34" charset="0"/>
              </a:rPr>
              <a:t>Accelerate life-changing research </a:t>
            </a:r>
            <a:r>
              <a:rPr lang="en-GB" sz="1100">
                <a:effectLst/>
                <a:latin typeface="Arial" panose="020B0604020202020204" pitchFamily="34" charset="0"/>
                <a:ea typeface="Calibri" panose="020F0502020204030204" pitchFamily="34" charset="0"/>
              </a:rPr>
              <a:t>by bringing together the widest range of NHS patient data in one secure space, helping approved researchers access more information, more easily.</a:t>
            </a:r>
          </a:p>
          <a:p>
            <a:pPr marL="228600" lvl="0" indent="-228600">
              <a:lnSpc>
                <a:spcPct val="100000"/>
              </a:lnSpc>
              <a:spcBef>
                <a:spcPts val="600"/>
              </a:spcBef>
              <a:spcAft>
                <a:spcPts val="400"/>
              </a:spcAft>
              <a:buClr>
                <a:schemeClr val="tx1"/>
              </a:buClr>
              <a:buFont typeface="+mj-lt"/>
              <a:buAutoNum type="arabicPeriod"/>
            </a:pPr>
            <a:r>
              <a:rPr lang="en-GB" sz="1100" b="1">
                <a:effectLst/>
                <a:latin typeface="Arial" panose="020B0604020202020204" pitchFamily="34" charset="0"/>
                <a:ea typeface="Calibri" panose="020F0502020204030204" pitchFamily="34" charset="0"/>
              </a:rPr>
              <a:t>Pave the way for important breakthroughs </a:t>
            </a:r>
            <a:r>
              <a:rPr lang="en-GB" sz="1100">
                <a:effectLst/>
                <a:latin typeface="Arial" panose="020B0604020202020204" pitchFamily="34" charset="0"/>
                <a:ea typeface="Calibri" panose="020F0502020204030204" pitchFamily="34" charset="0"/>
              </a:rPr>
              <a:t>that could make a real difference to people’s lives</a:t>
            </a:r>
            <a:r>
              <a:rPr lang="en-GB" sz="1100" b="1">
                <a:effectLst/>
                <a:latin typeface="Arial" panose="020B0604020202020204" pitchFamily="34" charset="0"/>
                <a:ea typeface="Calibri" panose="020F0502020204030204" pitchFamily="34" charset="0"/>
              </a:rPr>
              <a:t> </a:t>
            </a:r>
            <a:r>
              <a:rPr lang="en-GB" sz="1100">
                <a:effectLst/>
                <a:latin typeface="Arial" panose="020B0604020202020204" pitchFamily="34" charset="0"/>
                <a:ea typeface="Calibri" panose="020F0502020204030204" pitchFamily="34" charset="0"/>
              </a:rPr>
              <a:t>by shortening the journey from idea to discovery and enabling new treatments and medicines to be developed. </a:t>
            </a:r>
          </a:p>
          <a:p>
            <a:pPr marL="228600" lvl="0" indent="-228600">
              <a:lnSpc>
                <a:spcPct val="100000"/>
              </a:lnSpc>
              <a:spcBef>
                <a:spcPts val="600"/>
              </a:spcBef>
              <a:spcAft>
                <a:spcPts val="400"/>
              </a:spcAft>
              <a:buClr>
                <a:schemeClr val="tx1"/>
              </a:buClr>
              <a:buFont typeface="+mj-lt"/>
              <a:buAutoNum type="arabicPeriod"/>
            </a:pPr>
            <a:r>
              <a:rPr lang="en-GB" sz="1100" b="1">
                <a:effectLst/>
                <a:latin typeface="Arial" panose="020B0604020202020204" pitchFamily="34" charset="0"/>
                <a:ea typeface="Calibri" panose="020F0502020204030204" pitchFamily="34" charset="0"/>
              </a:rPr>
              <a:t>Help local people </a:t>
            </a:r>
            <a:r>
              <a:rPr lang="en-GB" sz="1100">
                <a:effectLst/>
                <a:latin typeface="Arial" panose="020B0604020202020204" pitchFamily="34" charset="0"/>
                <a:ea typeface="Calibri" panose="020F0502020204030204" pitchFamily="34" charset="0"/>
              </a:rPr>
              <a:t>by</a:t>
            </a:r>
            <a:r>
              <a:rPr lang="en-GB" sz="1100" b="1">
                <a:effectLst/>
                <a:latin typeface="Arial" panose="020B0604020202020204" pitchFamily="34" charset="0"/>
                <a:ea typeface="Calibri" panose="020F0502020204030204" pitchFamily="34" charset="0"/>
              </a:rPr>
              <a:t> </a:t>
            </a:r>
            <a:r>
              <a:rPr lang="en-GB" sz="1100">
                <a:effectLst/>
                <a:latin typeface="Arial" panose="020B0604020202020204" pitchFamily="34" charset="0"/>
                <a:ea typeface="Calibri" panose="020F0502020204030204" pitchFamily="34" charset="0"/>
              </a:rPr>
              <a:t>only working with researchers whose projects are for the public good and stand to benefit the health of people in Wessex, with patients and the public helping decide what’s prioritised.</a:t>
            </a:r>
          </a:p>
          <a:p>
            <a:pPr marL="228600" lvl="0" indent="-228600">
              <a:lnSpc>
                <a:spcPct val="100000"/>
              </a:lnSpc>
              <a:spcBef>
                <a:spcPts val="600"/>
              </a:spcBef>
              <a:spcAft>
                <a:spcPts val="400"/>
              </a:spcAft>
              <a:buClr>
                <a:schemeClr val="tx1"/>
              </a:buClr>
              <a:buFont typeface="+mj-lt"/>
              <a:buAutoNum type="arabicPeriod"/>
            </a:pPr>
            <a:r>
              <a:rPr lang="en-GB" sz="1100" b="1">
                <a:effectLst/>
                <a:latin typeface="Arial" panose="020B0604020202020204" pitchFamily="34" charset="0"/>
                <a:ea typeface="Calibri" panose="020F0502020204030204" pitchFamily="34" charset="0"/>
              </a:rPr>
              <a:t>Save the NHS money </a:t>
            </a:r>
            <a:r>
              <a:rPr lang="en-GB" sz="1100">
                <a:effectLst/>
                <a:latin typeface="Arial" panose="020B0604020202020204" pitchFamily="34" charset="0"/>
                <a:ea typeface="Calibri" panose="020F0502020204030204" pitchFamily="34" charset="0"/>
              </a:rPr>
              <a:t>with research that helps NHS teams to plan better, streamline services, reduce waiting times, and improve safety.</a:t>
            </a:r>
          </a:p>
          <a:p>
            <a:pPr marL="228600" lvl="0" indent="-228600">
              <a:lnSpc>
                <a:spcPct val="100000"/>
              </a:lnSpc>
              <a:spcBef>
                <a:spcPts val="600"/>
              </a:spcBef>
              <a:spcAft>
                <a:spcPts val="400"/>
              </a:spcAft>
              <a:buClr>
                <a:schemeClr val="tx1"/>
              </a:buClr>
              <a:buFont typeface="+mj-lt"/>
              <a:buAutoNum type="arabicPeriod"/>
            </a:pPr>
            <a:r>
              <a:rPr lang="en-GB" sz="1100" b="1">
                <a:effectLst/>
                <a:latin typeface="Arial" panose="020B0604020202020204" pitchFamily="34" charset="0"/>
                <a:ea typeface="Calibri" panose="020F0502020204030204" pitchFamily="34" charset="0"/>
              </a:rPr>
              <a:t>Protect your data</a:t>
            </a:r>
            <a:r>
              <a:rPr lang="en-GB" sz="1100">
                <a:effectLst/>
                <a:latin typeface="Arial" panose="020B0604020202020204" pitchFamily="34" charset="0"/>
                <a:ea typeface="Calibri" panose="020F0502020204030204" pitchFamily="34" charset="0"/>
              </a:rPr>
              <a:t> by giving the NHS full control over who can access your data, what data they can see, and how they use it.</a:t>
            </a:r>
          </a:p>
          <a:p>
            <a:pPr marL="0" indent="0">
              <a:lnSpc>
                <a:spcPct val="100000"/>
              </a:lnSpc>
              <a:spcBef>
                <a:spcPts val="600"/>
              </a:spcBef>
              <a:spcAft>
                <a:spcPts val="400"/>
              </a:spcAft>
              <a:buNone/>
            </a:pPr>
            <a:r>
              <a:rPr lang="en-GB" sz="1100">
                <a:effectLst/>
                <a:latin typeface="Arial" panose="020B0604020202020204" pitchFamily="34" charset="0"/>
                <a:ea typeface="Calibri" panose="020F0502020204030204" pitchFamily="34" charset="0"/>
              </a:rPr>
              <a:t>The Wessex Secure Data Environment (Wessex SDE) aims to unlock the potential of everyone’s NHS data in the region to improve health outcomes. Find out more and share your thoughts on our website: </a:t>
            </a:r>
            <a:r>
              <a:rPr lang="en-GB" sz="1100" b="0" i="0" u="none" strike="noStrike" kern="1200">
                <a:solidFill>
                  <a:srgbClr val="000000"/>
                </a:solidFill>
                <a:effectLst/>
                <a:latin typeface="+mn-lt"/>
                <a:ea typeface="Segoe UI Emoji" panose="020B0502040204020203" pitchFamily="34" charset="0"/>
                <a:cs typeface="+mn-cs"/>
                <a:hlinkClick r:id="rId2"/>
              </a:rPr>
              <a:t>WessexSDE.nhs.uk/have-your-say</a:t>
            </a:r>
            <a:r>
              <a:rPr lang="en-GB" sz="1100" b="0" i="0" u="none" strike="noStrike" kern="1200">
                <a:solidFill>
                  <a:srgbClr val="000000"/>
                </a:solidFill>
                <a:effectLst/>
                <a:latin typeface="+mn-lt"/>
                <a:ea typeface="Segoe UI Emoji" panose="020B0502040204020203" pitchFamily="34" charset="0"/>
                <a:cs typeface="+mn-cs"/>
              </a:rPr>
              <a:t>.</a:t>
            </a:r>
            <a:endParaRPr lang="en-GB" sz="1100">
              <a:effectLst/>
              <a:latin typeface="Arial" panose="020B0604020202020204" pitchFamily="34" charset="0"/>
              <a:ea typeface="Calibri" panose="020F0502020204030204" pitchFamily="34" charset="0"/>
            </a:endParaRPr>
          </a:p>
          <a:p>
            <a:pPr marL="0" indent="0">
              <a:lnSpc>
                <a:spcPct val="100000"/>
              </a:lnSpc>
              <a:spcAft>
                <a:spcPts val="400"/>
              </a:spcAft>
              <a:buNone/>
            </a:pPr>
            <a:endParaRPr lang="en-GB" sz="1100"/>
          </a:p>
          <a:p>
            <a:pPr marL="0" indent="0">
              <a:lnSpc>
                <a:spcPct val="100000"/>
              </a:lnSpc>
              <a:spcAft>
                <a:spcPts val="400"/>
              </a:spcAft>
              <a:buNone/>
            </a:pPr>
            <a:endParaRPr lang="en-GB" sz="110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190632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1A2A10-D1B2-C559-F0C5-9E598B960993}"/>
              </a:ext>
            </a:extLst>
          </p:cNvPr>
          <p:cNvSpPr>
            <a:spLocks noGrp="1"/>
          </p:cNvSpPr>
          <p:nvPr>
            <p:ph type="title"/>
          </p:nvPr>
        </p:nvSpPr>
        <p:spPr/>
        <p:txBody>
          <a:bodyPr/>
          <a:lstStyle/>
          <a:p>
            <a:r>
              <a:rPr lang="en-GB"/>
              <a:t>Introduction to the second toolkit</a:t>
            </a:r>
          </a:p>
        </p:txBody>
      </p:sp>
      <p:sp>
        <p:nvSpPr>
          <p:cNvPr id="7" name="Content Placeholder 6">
            <a:extLst>
              <a:ext uri="{FF2B5EF4-FFF2-40B4-BE49-F238E27FC236}">
                <a16:creationId xmlns:a16="http://schemas.microsoft.com/office/drawing/2014/main" id="{3491BDD4-BC41-6A09-FB84-9D1FB7D21618}"/>
              </a:ext>
            </a:extLst>
          </p:cNvPr>
          <p:cNvSpPr>
            <a:spLocks noGrp="1"/>
          </p:cNvSpPr>
          <p:nvPr>
            <p:ph sz="half" idx="1"/>
          </p:nvPr>
        </p:nvSpPr>
        <p:spPr>
          <a:xfrm>
            <a:off x="380143" y="2098684"/>
            <a:ext cx="8383711" cy="2894102"/>
          </a:xfrm>
        </p:spPr>
        <p:txBody>
          <a:bodyPr vert="horz" lIns="91440" tIns="45720" rIns="91440" bIns="45720" numCol="2" spcCol="180000" rtlCol="0" anchor="t">
            <a:normAutofit fontScale="85000" lnSpcReduction="10000"/>
          </a:bodyPr>
          <a:lstStyle/>
          <a:p>
            <a:pPr marL="0" indent="0">
              <a:lnSpc>
                <a:spcPct val="110000"/>
              </a:lnSpc>
              <a:buNone/>
            </a:pPr>
            <a:r>
              <a:rPr lang="en-GB" sz="1100" b="1">
                <a:latin typeface="Arial"/>
                <a:cs typeface="Arial"/>
              </a:rPr>
              <a:t>Welcome to the second instalment of the Improving Tomorrow’s Health Toolkit. We have updated the toolkit with </a:t>
            </a:r>
            <a:r>
              <a:rPr lang="en-GB" sz="1100" b="1">
                <a:solidFill>
                  <a:srgbClr val="FF0000"/>
                </a:solidFill>
                <a:latin typeface="Arial"/>
                <a:cs typeface="Arial"/>
              </a:rPr>
              <a:t>fresh content for your channels</a:t>
            </a:r>
            <a:r>
              <a:rPr lang="en-GB" sz="1100" b="1">
                <a:latin typeface="Arial"/>
                <a:cs typeface="Arial"/>
              </a:rPr>
              <a:t>. If you have supported the campaign already, thank you so much! If you are new to this, </a:t>
            </a:r>
            <a:r>
              <a:rPr lang="en-GB" sz="1100" b="1">
                <a:solidFill>
                  <a:srgbClr val="FF0000"/>
                </a:solidFill>
                <a:latin typeface="Arial"/>
                <a:cs typeface="Arial"/>
              </a:rPr>
              <a:t>read on for more information on the campaign</a:t>
            </a:r>
            <a:r>
              <a:rPr lang="en-GB" sz="1100" b="1">
                <a:latin typeface="Arial"/>
                <a:cs typeface="Arial"/>
              </a:rPr>
              <a:t>.</a:t>
            </a:r>
          </a:p>
          <a:p>
            <a:pPr marL="0" indent="0">
              <a:lnSpc>
                <a:spcPct val="110000"/>
              </a:lnSpc>
              <a:buNone/>
            </a:pPr>
            <a:r>
              <a:rPr lang="en-GB" sz="1100"/>
              <a:t>The Wessex Secure Data Environment (Wessex SDE) is an online platform where large amounts of NHS patient data will be safely stored, linked together, and made accessible to researchers to improve services and treatments. The project is being led by University Hospital Southampton with input from all parts of the local NHS.</a:t>
            </a:r>
          </a:p>
          <a:p>
            <a:pPr marL="0" indent="0" algn="l">
              <a:lnSpc>
                <a:spcPct val="110000"/>
              </a:lnSpc>
              <a:buNone/>
            </a:pPr>
            <a:r>
              <a:rPr lang="en-GB" sz="1100"/>
              <a:t>We genuinely want to know what people across Wessex think about the project and need your help to do this.  </a:t>
            </a:r>
          </a:p>
          <a:p>
            <a:pPr marL="0" indent="0" algn="l">
              <a:lnSpc>
                <a:spcPct val="110000"/>
              </a:lnSpc>
              <a:buNone/>
            </a:pPr>
            <a:r>
              <a:rPr lang="en-GB" sz="1100"/>
              <a:t>The idea of the Wessex SDE is to help researchers to develop life-saving treatments and medicines and improve the way the NHS works for patients, but we need to do this in a way that everyone feels comfortable with. </a:t>
            </a:r>
          </a:p>
          <a:p>
            <a:pPr marL="0" indent="0" algn="l">
              <a:lnSpc>
                <a:spcPct val="110000"/>
              </a:lnSpc>
              <a:buNone/>
            </a:pPr>
            <a:r>
              <a:rPr lang="en-GB" sz="1100">
                <a:latin typeface="Arial"/>
                <a:cs typeface="Arial"/>
              </a:rPr>
              <a:t>That’s why we’re running the Improving Tomorrow’s Health campaign, asking people to let us know their thoughts, questions and concerns about using NHS data for research. We’ll then take this into account as we develop the project. </a:t>
            </a:r>
          </a:p>
          <a:p>
            <a:pPr marL="0" indent="0" algn="l">
              <a:lnSpc>
                <a:spcPct val="110000"/>
              </a:lnSpc>
              <a:buNone/>
            </a:pPr>
            <a:r>
              <a:rPr lang="en-GB" sz="1100">
                <a:latin typeface="Arial"/>
                <a:cs typeface="Arial"/>
              </a:rPr>
              <a:t>We need your help to share information about the campaign. We’ve already spoken to hundreds of people and engaged with local groups across Wessex but it’s critical we go further. </a:t>
            </a:r>
          </a:p>
          <a:p>
            <a:pPr marL="0" indent="0">
              <a:lnSpc>
                <a:spcPct val="110000"/>
              </a:lnSpc>
              <a:buNone/>
            </a:pPr>
            <a:r>
              <a:rPr lang="en-GB" sz="1100">
                <a:latin typeface="Arial"/>
                <a:cs typeface="Arial"/>
              </a:rPr>
              <a:t>We’ve updated this toolkit with additional content to help you spread the word. It includes everything you need—social media posts, newsletter copy, and creative assets—to support the campaign on your own channels and with your networks. Your help is crucial to ensure everyone in Wessex has the opportunity to have their say on this important initiative.</a:t>
            </a:r>
          </a:p>
          <a:p>
            <a:pPr marL="0" indent="0">
              <a:lnSpc>
                <a:spcPct val="110000"/>
              </a:lnSpc>
              <a:buNone/>
            </a:pPr>
            <a:r>
              <a:rPr lang="en-GB" sz="1100">
                <a:latin typeface="Arial"/>
                <a:cs typeface="Arial"/>
              </a:rPr>
              <a:t>The initial campaign will end on Friday 18</a:t>
            </a:r>
            <a:r>
              <a:rPr lang="en-GB" sz="1100" baseline="30000">
                <a:latin typeface="Arial"/>
                <a:cs typeface="Arial"/>
              </a:rPr>
              <a:t>th</a:t>
            </a:r>
            <a:r>
              <a:rPr lang="en-GB" sz="1100">
                <a:latin typeface="Arial"/>
                <a:cs typeface="Arial"/>
              </a:rPr>
              <a:t> April and we’d be grateful for any content-sharing you can do up to that point.</a:t>
            </a:r>
          </a:p>
          <a:p>
            <a:pPr marL="0" indent="0">
              <a:lnSpc>
                <a:spcPct val="110000"/>
              </a:lnSpc>
              <a:buNone/>
            </a:pPr>
            <a:r>
              <a:rPr lang="en-GB" sz="1100">
                <a:latin typeface="Arial"/>
                <a:cs typeface="Arial"/>
              </a:rPr>
              <a:t>If you have any questions or require additional materials, please don’t hesitate to contact the team at </a:t>
            </a:r>
            <a:r>
              <a:rPr lang="en-GB" sz="1100">
                <a:latin typeface="Arial"/>
                <a:cs typeface="Arial"/>
                <a:hlinkClick r:id="rId2"/>
              </a:rPr>
              <a:t>wessexsde@uhs.nhs.uk</a:t>
            </a:r>
            <a:r>
              <a:rPr lang="en-GB" sz="1100">
                <a:latin typeface="Arial"/>
                <a:cs typeface="Arial"/>
              </a:rPr>
              <a:t>. Our full contact details are at the end of this document.</a:t>
            </a:r>
            <a:endParaRPr lang="en-GB" sz="1100">
              <a:highlight>
                <a:srgbClr val="FFFF00"/>
              </a:highlight>
              <a:latin typeface="Arial"/>
              <a:cs typeface="Arial"/>
            </a:endParaRPr>
          </a:p>
          <a:p>
            <a:pPr marL="0" indent="0">
              <a:lnSpc>
                <a:spcPct val="110000"/>
              </a:lnSpc>
              <a:buNone/>
            </a:pPr>
            <a:r>
              <a:rPr lang="en-GB" sz="1100">
                <a:latin typeface="Arial"/>
                <a:cs typeface="Arial"/>
              </a:rPr>
              <a:t>Thank you for your support!</a:t>
            </a:r>
          </a:p>
        </p:txBody>
      </p:sp>
    </p:spTree>
    <p:extLst>
      <p:ext uri="{BB962C8B-B14F-4D97-AF65-F5344CB8AC3E}">
        <p14:creationId xmlns:p14="http://schemas.microsoft.com/office/powerpoint/2010/main" val="2785963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EBD5E-A79D-541C-BB71-B0007C077FB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FDD0C6-DB09-A657-B44C-32BCEB3C5AD1}"/>
              </a:ext>
            </a:extLst>
          </p:cNvPr>
          <p:cNvSpPr>
            <a:spLocks noGrp="1"/>
          </p:cNvSpPr>
          <p:nvPr>
            <p:ph sz="half" idx="1"/>
          </p:nvPr>
        </p:nvSpPr>
        <p:spPr>
          <a:xfrm>
            <a:off x="380141" y="956733"/>
            <a:ext cx="8383713" cy="3306235"/>
          </a:xfrm>
        </p:spPr>
        <p:txBody>
          <a:bodyPr numCol="2" spcCol="180000">
            <a:noAutofit/>
          </a:bodyPr>
          <a:lstStyle/>
          <a:p>
            <a:pPr marL="0" indent="0">
              <a:lnSpc>
                <a:spcPct val="100000"/>
              </a:lnSpc>
              <a:spcAft>
                <a:spcPts val="400"/>
              </a:spcAft>
              <a:buNone/>
            </a:pPr>
            <a:r>
              <a:rPr lang="en-GB" sz="1800" b="1">
                <a:solidFill>
                  <a:srgbClr val="005EB8"/>
                </a:solidFill>
                <a:effectLst/>
                <a:latin typeface="Arial" panose="020B0604020202020204" pitchFamily="34" charset="0"/>
              </a:rPr>
              <a:t>5 research projects the Wessex SDE will support</a:t>
            </a:r>
          </a:p>
          <a:p>
            <a:pPr marL="0" indent="0">
              <a:lnSpc>
                <a:spcPct val="100000"/>
              </a:lnSpc>
              <a:spcBef>
                <a:spcPts val="600"/>
              </a:spcBef>
              <a:spcAft>
                <a:spcPts val="400"/>
              </a:spcAft>
              <a:buNone/>
            </a:pPr>
            <a:r>
              <a:rPr lang="en-GB" sz="1100">
                <a:effectLst/>
                <a:latin typeface="Arial" panose="020B0604020202020204" pitchFamily="34" charset="0"/>
                <a:ea typeface="Calibri" panose="020F0502020204030204" pitchFamily="34" charset="0"/>
              </a:rPr>
              <a:t>Researchers will use the Wessex SDE to access patient data safely, quickly, and easily to answer a huge variety of questions, discover life-changing new treatments and medicines, and make the health and social care system more efficient, effective and safe. Five research projects the SDE will help:</a:t>
            </a:r>
          </a:p>
          <a:p>
            <a:pPr marL="228600" lvl="0" indent="-228600">
              <a:lnSpc>
                <a:spcPct val="100000"/>
              </a:lnSpc>
              <a:spcBef>
                <a:spcPts val="600"/>
              </a:spcBef>
              <a:spcAft>
                <a:spcPts val="400"/>
              </a:spcAft>
              <a:buClr>
                <a:schemeClr val="tx1"/>
              </a:buClr>
              <a:buFont typeface="+mj-lt"/>
              <a:buAutoNum type="arabicPeriod"/>
            </a:pPr>
            <a:r>
              <a:rPr lang="en-GB" sz="1100" b="1">
                <a:effectLst/>
                <a:latin typeface="Arial" panose="020B0604020202020204" pitchFamily="34" charset="0"/>
                <a:ea typeface="Calibri" panose="020F0502020204030204" pitchFamily="34" charset="0"/>
              </a:rPr>
              <a:t>Fighting Bladder Cancer. </a:t>
            </a:r>
            <a:r>
              <a:rPr lang="en-GB" sz="1100">
                <a:effectLst/>
                <a:latin typeface="Arial" panose="020B0604020202020204" pitchFamily="34" charset="0"/>
                <a:ea typeface="Calibri" panose="020F0502020204030204" pitchFamily="34" charset="0"/>
              </a:rPr>
              <a:t>A pioneering study to tackle high-risk and aggressive bladder cancer – identifying the disease earlier, giving patients better treatment, and improving outcomes.</a:t>
            </a:r>
          </a:p>
          <a:p>
            <a:pPr marL="228600" lvl="0" indent="-228600">
              <a:lnSpc>
                <a:spcPct val="100000"/>
              </a:lnSpc>
              <a:spcBef>
                <a:spcPts val="600"/>
              </a:spcBef>
              <a:spcAft>
                <a:spcPts val="400"/>
              </a:spcAft>
              <a:buClr>
                <a:schemeClr val="tx1"/>
              </a:buClr>
              <a:buFont typeface="+mj-lt"/>
              <a:buAutoNum type="arabicPeriod"/>
            </a:pPr>
            <a:r>
              <a:rPr lang="en-GB" sz="1100" b="1">
                <a:effectLst/>
                <a:latin typeface="Arial" panose="020B0604020202020204" pitchFamily="34" charset="0"/>
                <a:ea typeface="Calibri" panose="020F0502020204030204" pitchFamily="34" charset="0"/>
              </a:rPr>
              <a:t>Revolutionising Emergency Care. </a:t>
            </a:r>
            <a:r>
              <a:rPr lang="en-GB" sz="1100">
                <a:effectLst/>
                <a:latin typeface="Arial" panose="020B0604020202020204" pitchFamily="34" charset="0"/>
                <a:ea typeface="Calibri" panose="020F0502020204030204" pitchFamily="34" charset="0"/>
              </a:rPr>
              <a:t>The PRANA project connects hundreds of data sources to map the entire critical care journey - from emergency response to recovery. It will help researchers improve patient care and promote road safety to save lives..</a:t>
            </a:r>
          </a:p>
          <a:p>
            <a:pPr marL="228600" lvl="0" indent="-228600">
              <a:lnSpc>
                <a:spcPct val="100000"/>
              </a:lnSpc>
              <a:spcBef>
                <a:spcPts val="600"/>
              </a:spcBef>
              <a:spcAft>
                <a:spcPts val="400"/>
              </a:spcAft>
              <a:buClr>
                <a:schemeClr val="tx1"/>
              </a:buClr>
              <a:buFont typeface="+mj-lt"/>
              <a:buAutoNum type="arabicPeriod"/>
            </a:pPr>
            <a:r>
              <a:rPr lang="en-GB" sz="1100" b="1">
                <a:effectLst/>
                <a:latin typeface="Arial" panose="020B0604020202020204" pitchFamily="34" charset="0"/>
                <a:ea typeface="Calibri" panose="020F0502020204030204" pitchFamily="34" charset="0"/>
              </a:rPr>
              <a:t>Early lung cancer diagnosis. </a:t>
            </a:r>
            <a:r>
              <a:rPr lang="en-GB" sz="1100">
                <a:effectLst/>
                <a:latin typeface="Arial" panose="020B0604020202020204" pitchFamily="34" charset="0"/>
                <a:ea typeface="Calibri" panose="020F0502020204030204" pitchFamily="34" charset="0"/>
              </a:rPr>
              <a:t>Lung cancer is the UK’s third most common cancer, but early detection can transform survival rates. IDx Lung is exploring whether taking blood and tissue samples during lung health checks can boost the current 10% survival rate.</a:t>
            </a:r>
          </a:p>
          <a:p>
            <a:pPr marL="228600" lvl="0" indent="-228600">
              <a:lnSpc>
                <a:spcPct val="100000"/>
              </a:lnSpc>
              <a:spcBef>
                <a:spcPts val="600"/>
              </a:spcBef>
              <a:spcAft>
                <a:spcPts val="400"/>
              </a:spcAft>
              <a:buClr>
                <a:schemeClr val="tx1"/>
              </a:buClr>
              <a:buFont typeface="+mj-lt"/>
              <a:buAutoNum type="arabicPeriod"/>
            </a:pPr>
            <a:r>
              <a:rPr lang="en-GB" sz="1100" b="1">
                <a:effectLst/>
                <a:latin typeface="Arial" panose="020B0604020202020204" pitchFamily="34" charset="0"/>
                <a:ea typeface="Calibri" panose="020F0502020204030204" pitchFamily="34" charset="0"/>
              </a:rPr>
              <a:t>Making personalised cancer medicines. </a:t>
            </a:r>
            <a:r>
              <a:rPr lang="en-GB" sz="1100">
                <a:effectLst/>
                <a:latin typeface="Arial" panose="020B0604020202020204" pitchFamily="34" charset="0"/>
                <a:ea typeface="Calibri" panose="020F0502020204030204" pitchFamily="34" charset="0"/>
              </a:rPr>
              <a:t>The Cancer Genomics project will link DNA data from tumours with patient records to better understand the genetic changes that drive the disease, paving the way for medicines and treatment plans tailored to the individual patient. </a:t>
            </a:r>
          </a:p>
          <a:p>
            <a:pPr marL="228600" lvl="0" indent="-228600">
              <a:lnSpc>
                <a:spcPct val="100000"/>
              </a:lnSpc>
              <a:spcBef>
                <a:spcPts val="600"/>
              </a:spcBef>
              <a:spcAft>
                <a:spcPts val="400"/>
              </a:spcAft>
              <a:buClr>
                <a:schemeClr val="tx1"/>
              </a:buClr>
              <a:buFont typeface="+mj-lt"/>
              <a:buAutoNum type="arabicPeriod"/>
            </a:pPr>
            <a:r>
              <a:rPr lang="en-GB" sz="1100" b="1">
                <a:effectLst/>
                <a:latin typeface="Arial" panose="020B0604020202020204" pitchFamily="34" charset="0"/>
                <a:ea typeface="Calibri" panose="020F0502020204030204" pitchFamily="34" charset="0"/>
              </a:rPr>
              <a:t>Increasing access to cancer vaccines</a:t>
            </a:r>
            <a:r>
              <a:rPr lang="en-GB" sz="1100">
                <a:effectLst/>
                <a:latin typeface="Arial" panose="020B0604020202020204" pitchFamily="34" charset="0"/>
                <a:ea typeface="Calibri" panose="020F0502020204030204" pitchFamily="34" charset="0"/>
              </a:rPr>
              <a:t>. The NHS Cancer Vaccine Launch Pad will use the Wessex SDE data to help it bridge the gap between cancer patients and cutting-edge cancer vaccine trials so more people can have access to personalised treatment, with a national target of 10,000 people by 2030.</a:t>
            </a:r>
          </a:p>
          <a:p>
            <a:pPr marL="0" indent="0">
              <a:lnSpc>
                <a:spcPct val="100000"/>
              </a:lnSpc>
              <a:spcBef>
                <a:spcPts val="600"/>
              </a:spcBef>
              <a:spcAft>
                <a:spcPts val="400"/>
              </a:spcAft>
              <a:buNone/>
            </a:pPr>
            <a:r>
              <a:rPr lang="en-GB" sz="1100">
                <a:effectLst/>
                <a:latin typeface="Arial" panose="020B0604020202020204" pitchFamily="34" charset="0"/>
                <a:ea typeface="Calibri" panose="020F0502020204030204" pitchFamily="34" charset="0"/>
              </a:rPr>
              <a:t>The Wessex Secure Data Environment (Wessex SDE) aims to unlock the potential of everyone’s NHS data in the region to improve health outcomes. Find out more and share your thoughts on our website: </a:t>
            </a:r>
            <a:r>
              <a:rPr lang="en-GB" sz="1100" b="0" i="0" u="none" strike="noStrike" kern="1200">
                <a:solidFill>
                  <a:srgbClr val="000000"/>
                </a:solidFill>
                <a:effectLst/>
                <a:latin typeface="+mn-lt"/>
                <a:ea typeface="Segoe UI Emoji" panose="020B0502040204020203" pitchFamily="34" charset="0"/>
                <a:cs typeface="+mn-cs"/>
                <a:hlinkClick r:id="rId2"/>
              </a:rPr>
              <a:t>WessexSDE.nhs.uk/have-your-say</a:t>
            </a:r>
            <a:r>
              <a:rPr lang="en-GB" sz="1100" b="0" i="0" u="none" strike="noStrike" kern="1200">
                <a:solidFill>
                  <a:srgbClr val="000000"/>
                </a:solidFill>
                <a:effectLst/>
                <a:latin typeface="+mn-lt"/>
                <a:ea typeface="Segoe UI Emoji" panose="020B0502040204020203" pitchFamily="34" charset="0"/>
                <a:cs typeface="+mn-cs"/>
              </a:rPr>
              <a:t>. </a:t>
            </a:r>
            <a:endParaRPr lang="en-GB" sz="110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914794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8D7D151-A8B4-E940-16AC-5489507805A4}"/>
              </a:ext>
            </a:extLst>
          </p:cNvPr>
          <p:cNvSpPr>
            <a:spLocks noGrp="1"/>
          </p:cNvSpPr>
          <p:nvPr>
            <p:ph sz="half" idx="2"/>
          </p:nvPr>
        </p:nvSpPr>
        <p:spPr/>
        <p:txBody>
          <a:bodyPr vert="horz" lIns="91440" tIns="45720" rIns="91440" bIns="45720" rtlCol="0" anchor="t">
            <a:normAutofit/>
          </a:bodyPr>
          <a:lstStyle/>
          <a:p>
            <a:pPr marL="0" indent="0">
              <a:buNone/>
            </a:pPr>
            <a:r>
              <a:rPr lang="en-GB">
                <a:latin typeface="Arial"/>
                <a:cs typeface="Arial"/>
              </a:rPr>
              <a:t>This section includes materials you can use on-location – posters to put up or leaflets to hand out at events or leave in venues. You can also use them on your websites.</a:t>
            </a:r>
            <a:endParaRPr lang="en-GB"/>
          </a:p>
          <a:p>
            <a:endParaRPr lang="en-GB"/>
          </a:p>
        </p:txBody>
      </p:sp>
      <p:sp>
        <p:nvSpPr>
          <p:cNvPr id="6" name="Text Placeholder 5">
            <a:extLst>
              <a:ext uri="{FF2B5EF4-FFF2-40B4-BE49-F238E27FC236}">
                <a16:creationId xmlns:a16="http://schemas.microsoft.com/office/drawing/2014/main" id="{64CFBFB6-3CE0-E034-8D43-8CF9BC1EBCC8}"/>
              </a:ext>
            </a:extLst>
          </p:cNvPr>
          <p:cNvSpPr>
            <a:spLocks noGrp="1"/>
          </p:cNvSpPr>
          <p:nvPr>
            <p:ph type="body" sz="quarter" idx="12"/>
          </p:nvPr>
        </p:nvSpPr>
        <p:spPr/>
        <p:txBody>
          <a:bodyPr/>
          <a:lstStyle/>
          <a:p>
            <a:r>
              <a:rPr lang="en-GB">
                <a:latin typeface="Arial"/>
                <a:cs typeface="Arial"/>
              </a:rPr>
              <a:t>Onsite collateral</a:t>
            </a:r>
            <a:endParaRPr lang="en-US"/>
          </a:p>
        </p:txBody>
      </p:sp>
      <p:pic>
        <p:nvPicPr>
          <p:cNvPr id="8" name="Picture Placeholder 7">
            <a:extLst>
              <a:ext uri="{FF2B5EF4-FFF2-40B4-BE49-F238E27FC236}">
                <a16:creationId xmlns:a16="http://schemas.microsoft.com/office/drawing/2014/main" id="{808BE09E-D10D-73D0-E50A-EB5E21EF9683}"/>
              </a:ext>
            </a:extLst>
          </p:cNvPr>
          <p:cNvPicPr>
            <a:picLocks noGrp="1" noChangeAspect="1"/>
          </p:cNvPicPr>
          <p:nvPr>
            <p:ph type="pic" sz="quarter" idx="10"/>
          </p:nvPr>
        </p:nvPicPr>
        <p:blipFill>
          <a:blip r:embed="rId2"/>
          <a:srcRect l="7600" t="-31823" r="7456" b="-32507"/>
          <a:stretch/>
        </p:blipFill>
        <p:spPr>
          <a:xfrm>
            <a:off x="0" y="938213"/>
            <a:ext cx="3260725" cy="4205287"/>
          </a:xfrm>
          <a:prstGeom prst="rect">
            <a:avLst/>
          </a:prstGeom>
          <a:solidFill>
            <a:srgbClr val="66B8DE"/>
          </a:solidFill>
        </p:spPr>
      </p:pic>
    </p:spTree>
    <p:extLst>
      <p:ext uri="{BB962C8B-B14F-4D97-AF65-F5344CB8AC3E}">
        <p14:creationId xmlns:p14="http://schemas.microsoft.com/office/powerpoint/2010/main" val="2033389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DCD19-AE6F-5DB4-0085-6EBC12C750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8634EE-848A-76A9-CE0E-FD067597D221}"/>
              </a:ext>
            </a:extLst>
          </p:cNvPr>
          <p:cNvSpPr>
            <a:spLocks noGrp="1"/>
          </p:cNvSpPr>
          <p:nvPr>
            <p:ph type="title"/>
          </p:nvPr>
        </p:nvSpPr>
        <p:spPr>
          <a:xfrm>
            <a:off x="380144" y="1003309"/>
            <a:ext cx="8383712" cy="994172"/>
          </a:xfrm>
        </p:spPr>
        <p:txBody>
          <a:bodyPr/>
          <a:lstStyle/>
          <a:p>
            <a:r>
              <a:rPr lang="en-GB"/>
              <a:t>Posters and leaflets</a:t>
            </a:r>
          </a:p>
        </p:txBody>
      </p:sp>
      <p:sp>
        <p:nvSpPr>
          <p:cNvPr id="4" name="Content Placeholder 3">
            <a:extLst>
              <a:ext uri="{FF2B5EF4-FFF2-40B4-BE49-F238E27FC236}">
                <a16:creationId xmlns:a16="http://schemas.microsoft.com/office/drawing/2014/main" id="{DFFE21D8-F28A-22D9-5BE1-19D9CE5745DA}"/>
              </a:ext>
            </a:extLst>
          </p:cNvPr>
          <p:cNvSpPr>
            <a:spLocks noGrp="1"/>
          </p:cNvSpPr>
          <p:nvPr>
            <p:ph sz="half" idx="1"/>
          </p:nvPr>
        </p:nvSpPr>
        <p:spPr>
          <a:xfrm>
            <a:off x="2662239" y="1997075"/>
            <a:ext cx="1852611" cy="2863850"/>
          </a:xfrm>
        </p:spPr>
        <p:txBody>
          <a:bodyPr vert="horz" lIns="91440" tIns="45720" rIns="91440" bIns="45720" rtlCol="0" anchor="t">
            <a:normAutofit/>
          </a:bodyPr>
          <a:lstStyle/>
          <a:p>
            <a:pPr marL="0" indent="0" defTabSz="914400" eaLnBrk="0" fontAlgn="base" hangingPunct="0">
              <a:lnSpc>
                <a:spcPct val="100000"/>
              </a:lnSpc>
              <a:spcBef>
                <a:spcPct val="0"/>
              </a:spcBef>
              <a:spcAft>
                <a:spcPts val="800"/>
              </a:spcAft>
              <a:buClrTx/>
              <a:buNone/>
            </a:pPr>
            <a:r>
              <a:rPr kumimoji="0" lang="en-US" altLang="en-US" sz="1100" b="1" i="0" u="none" strike="noStrike" cap="none" normalizeH="0" baseline="0">
                <a:ln>
                  <a:noFill/>
                </a:ln>
                <a:effectLst/>
                <a:latin typeface="Arial"/>
                <a:cs typeface="Arial"/>
              </a:rPr>
              <a:t>Promote the campaign with our eye-catching posters</a:t>
            </a:r>
            <a:r>
              <a:rPr kumimoji="0" lang="en-US" altLang="en-US" sz="1100" b="0" i="0" u="none" strike="noStrike" cap="none" normalizeH="0" baseline="0">
                <a:ln>
                  <a:noFill/>
                </a:ln>
                <a:effectLst/>
                <a:latin typeface="Arial"/>
                <a:cs typeface="Arial"/>
              </a:rPr>
              <a:t>, available in A4, A3, and A2 sizes. Each poster features a QR code linking directly to the campaign website. </a:t>
            </a:r>
          </a:p>
          <a:p>
            <a:pPr marL="0" indent="0" defTabSz="914400" eaLnBrk="0" fontAlgn="base" hangingPunct="0">
              <a:lnSpc>
                <a:spcPct val="100000"/>
              </a:lnSpc>
              <a:spcBef>
                <a:spcPct val="0"/>
              </a:spcBef>
              <a:spcAft>
                <a:spcPts val="800"/>
              </a:spcAft>
              <a:buClrTx/>
              <a:buNone/>
            </a:pPr>
            <a:r>
              <a:rPr lang="en-US" altLang="en-US" sz="1100">
                <a:latin typeface="Arial"/>
                <a:cs typeface="Arial"/>
                <a:hlinkClick r:id="rId2"/>
              </a:rPr>
              <a:t>Download PDF</a:t>
            </a:r>
            <a:endParaRPr lang="en-US" altLang="en-US" sz="1100">
              <a:latin typeface="Arial"/>
              <a:cs typeface="Arial"/>
            </a:endParaRPr>
          </a:p>
          <a:p>
            <a:pPr marL="0" indent="0" defTabSz="914400" eaLnBrk="0" fontAlgn="base" hangingPunct="0">
              <a:lnSpc>
                <a:spcPct val="100000"/>
              </a:lnSpc>
              <a:spcBef>
                <a:spcPct val="0"/>
              </a:spcBef>
              <a:spcAft>
                <a:spcPts val="800"/>
              </a:spcAft>
              <a:buClrTx/>
              <a:buNone/>
            </a:pPr>
            <a:r>
              <a:rPr kumimoji="0" lang="en-US" altLang="en-US" sz="1100" b="0" i="0" u="none" strike="noStrike" cap="none" normalizeH="0" baseline="0">
                <a:ln>
                  <a:noFill/>
                </a:ln>
                <a:effectLst/>
                <a:latin typeface="Arial"/>
                <a:cs typeface="Arial"/>
              </a:rPr>
              <a:t>To request copies, simply contact the project team with the quantities and sizes you need</a:t>
            </a:r>
            <a:r>
              <a:rPr lang="en-US" altLang="en-US" sz="1100">
                <a:latin typeface="Arial"/>
                <a:cs typeface="Arial"/>
              </a:rPr>
              <a:t>.</a:t>
            </a:r>
            <a:endParaRPr kumimoji="0" lang="en-US" altLang="en-US" sz="1100" b="0" i="0" u="none" strike="noStrike" cap="none" normalizeH="0" baseline="0">
              <a:ln>
                <a:noFill/>
              </a:ln>
              <a:solidFill>
                <a:schemeClr val="tx1"/>
              </a:solidFill>
              <a:effectLst/>
              <a:highlight>
                <a:srgbClr val="FFFF00"/>
              </a:highlight>
              <a:latin typeface="Arial" panose="020B0604020202020204" pitchFamily="34" charset="0"/>
            </a:endParaRPr>
          </a:p>
        </p:txBody>
      </p:sp>
      <p:cxnSp>
        <p:nvCxnSpPr>
          <p:cNvPr id="12" name="Straight Connector 11">
            <a:extLst>
              <a:ext uri="{FF2B5EF4-FFF2-40B4-BE49-F238E27FC236}">
                <a16:creationId xmlns:a16="http://schemas.microsoft.com/office/drawing/2014/main" id="{CDAFDD9F-56DF-EADB-3050-ADA81B0FC485}"/>
              </a:ext>
            </a:extLst>
          </p:cNvPr>
          <p:cNvCxnSpPr>
            <a:cxnSpLocks/>
          </p:cNvCxnSpPr>
          <p:nvPr/>
        </p:nvCxnSpPr>
        <p:spPr>
          <a:xfrm>
            <a:off x="4572001" y="1997075"/>
            <a:ext cx="0" cy="2970000"/>
          </a:xfrm>
          <a:prstGeom prst="line">
            <a:avLst/>
          </a:prstGeom>
          <a:ln w="127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21" name="Content Placeholder 3">
            <a:extLst>
              <a:ext uri="{FF2B5EF4-FFF2-40B4-BE49-F238E27FC236}">
                <a16:creationId xmlns:a16="http://schemas.microsoft.com/office/drawing/2014/main" id="{1F237610-F89F-C831-1CEE-FC3AA7A51978}"/>
              </a:ext>
            </a:extLst>
          </p:cNvPr>
          <p:cNvSpPr txBox="1">
            <a:spLocks/>
          </p:cNvSpPr>
          <p:nvPr/>
        </p:nvSpPr>
        <p:spPr>
          <a:xfrm>
            <a:off x="6911976" y="1997075"/>
            <a:ext cx="1852611" cy="2863850"/>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100">
                <a:latin typeface="Arial"/>
                <a:cs typeface="Arial"/>
              </a:rPr>
              <a:t>Our </a:t>
            </a:r>
            <a:r>
              <a:rPr lang="en-GB" sz="1100" b="1">
                <a:latin typeface="Arial"/>
                <a:cs typeface="Arial"/>
              </a:rPr>
              <a:t>A5 leaflet </a:t>
            </a:r>
            <a:r>
              <a:rPr lang="en-GB" sz="1100">
                <a:latin typeface="Arial"/>
                <a:cs typeface="Arial"/>
              </a:rPr>
              <a:t>provides a clear and concise introduction to the Wessex Secure Data Environment, highlighting how data-driven research supports health improvements. It explains patient choice, including opt-out options, and outlines ways to get involved. Perfect for sharing at events or in community spaces.</a:t>
            </a:r>
          </a:p>
          <a:p>
            <a:pPr marL="0" indent="0">
              <a:buNone/>
            </a:pPr>
            <a:r>
              <a:rPr lang="en-GB" sz="1100">
                <a:latin typeface="Arial"/>
                <a:cs typeface="Arial"/>
                <a:hlinkClick r:id="rId3"/>
              </a:rPr>
              <a:t>Download PDF </a:t>
            </a:r>
            <a:endParaRPr lang="en-GB" sz="1100">
              <a:latin typeface="Arial"/>
              <a:cs typeface="Arial"/>
            </a:endParaRPr>
          </a:p>
          <a:p>
            <a:pPr marL="0" indent="0">
              <a:buNone/>
            </a:pPr>
            <a:r>
              <a:rPr lang="en-GB" sz="1100">
                <a:latin typeface="Arial"/>
                <a:cs typeface="Arial"/>
              </a:rPr>
              <a:t>Contact us to order the copies you need.</a:t>
            </a:r>
            <a:endParaRPr lang="en-GB" sz="1100">
              <a:highlight>
                <a:srgbClr val="FFFF00"/>
              </a:highlight>
              <a:latin typeface="Arial"/>
              <a:cs typeface="Arial"/>
            </a:endParaRPr>
          </a:p>
        </p:txBody>
      </p:sp>
      <p:pic>
        <p:nvPicPr>
          <p:cNvPr id="7" name="Picture 6">
            <a:hlinkClick r:id="rId2"/>
            <a:extLst>
              <a:ext uri="{FF2B5EF4-FFF2-40B4-BE49-F238E27FC236}">
                <a16:creationId xmlns:a16="http://schemas.microsoft.com/office/drawing/2014/main" id="{27840EAD-AC5A-4419-173D-3BD52EE1BB91}"/>
              </a:ext>
            </a:extLst>
          </p:cNvPr>
          <p:cNvPicPr>
            <a:picLocks noChangeAspect="1"/>
          </p:cNvPicPr>
          <p:nvPr/>
        </p:nvPicPr>
        <p:blipFill>
          <a:blip r:embed="rId4"/>
          <a:stretch>
            <a:fillRect/>
          </a:stretch>
        </p:blipFill>
        <p:spPr>
          <a:xfrm>
            <a:off x="490540" y="1997075"/>
            <a:ext cx="2107716" cy="2978380"/>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3" name="Picture 2">
            <a:hlinkClick r:id="rId3"/>
            <a:extLst>
              <a:ext uri="{FF2B5EF4-FFF2-40B4-BE49-F238E27FC236}">
                <a16:creationId xmlns:a16="http://schemas.microsoft.com/office/drawing/2014/main" id="{D8D1C4BB-9E9A-C167-0935-50987CE5DB75}"/>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694824" y="1997075"/>
            <a:ext cx="2160000" cy="2984728"/>
          </a:xfrm>
          <a:prstGeom prst="rect">
            <a:avLst/>
          </a:prstGeom>
        </p:spPr>
      </p:pic>
    </p:spTree>
    <p:extLst>
      <p:ext uri="{BB962C8B-B14F-4D97-AF65-F5344CB8AC3E}">
        <p14:creationId xmlns:p14="http://schemas.microsoft.com/office/powerpoint/2010/main" val="661272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D4111C49-90E0-0141-1CD2-706EFDF85575}"/>
              </a:ext>
            </a:extLst>
          </p:cNvPr>
          <p:cNvSpPr>
            <a:spLocks noGrp="1"/>
          </p:cNvSpPr>
          <p:nvPr>
            <p:ph type="title"/>
          </p:nvPr>
        </p:nvSpPr>
        <p:spPr/>
        <p:txBody>
          <a:bodyPr/>
          <a:lstStyle/>
          <a:p>
            <a:r>
              <a:rPr lang="en-GB"/>
              <a:t>Digital screens</a:t>
            </a:r>
            <a:br>
              <a:rPr lang="en-GB"/>
            </a:br>
            <a:r>
              <a:rPr lang="en-GB"/>
              <a:t>content</a:t>
            </a:r>
          </a:p>
        </p:txBody>
      </p:sp>
      <p:sp>
        <p:nvSpPr>
          <p:cNvPr id="2" name="Content Placeholder 1">
            <a:extLst>
              <a:ext uri="{FF2B5EF4-FFF2-40B4-BE49-F238E27FC236}">
                <a16:creationId xmlns:a16="http://schemas.microsoft.com/office/drawing/2014/main" id="{AF7F8BF5-E371-CB18-D8DD-38660A399293}"/>
              </a:ext>
            </a:extLst>
          </p:cNvPr>
          <p:cNvSpPr>
            <a:spLocks noGrp="1"/>
          </p:cNvSpPr>
          <p:nvPr>
            <p:ph sz="half" idx="1"/>
          </p:nvPr>
        </p:nvSpPr>
        <p:spPr>
          <a:xfrm>
            <a:off x="380144" y="2098684"/>
            <a:ext cx="3443832" cy="2863734"/>
          </a:xfrm>
        </p:spPr>
        <p:txBody>
          <a:bodyPr>
            <a:normAutofit/>
          </a:bodyPr>
          <a:lstStyle/>
          <a:p>
            <a:pPr marL="0" indent="0">
              <a:buNone/>
            </a:pPr>
            <a:r>
              <a:rPr lang="en-GB" sz="1100"/>
              <a:t>Put the campaign on your digital screens using our scalable content. </a:t>
            </a:r>
            <a:r>
              <a:rPr lang="en-GB" sz="1100" b="1"/>
              <a:t>Get in touch for a version tailored to your organisation – or download a generic version using the link below:</a:t>
            </a:r>
          </a:p>
          <a:p>
            <a:pPr marL="0" indent="0">
              <a:buNone/>
            </a:pPr>
            <a:r>
              <a:rPr lang="en-GB" sz="1100">
                <a:hlinkClick r:id="rId2"/>
              </a:rPr>
              <a:t>Download ZIP</a:t>
            </a:r>
            <a:endParaRPr lang="en-GB" sz="1100"/>
          </a:p>
        </p:txBody>
      </p:sp>
      <p:pic>
        <p:nvPicPr>
          <p:cNvPr id="3" name="Picture 2">
            <a:hlinkClick r:id="rId2"/>
            <a:extLst>
              <a:ext uri="{FF2B5EF4-FFF2-40B4-BE49-F238E27FC236}">
                <a16:creationId xmlns:a16="http://schemas.microsoft.com/office/drawing/2014/main" id="{3D9293A5-FC33-2CF8-3300-2D01CF77B3C3}"/>
              </a:ext>
            </a:extLst>
          </p:cNvPr>
          <p:cNvPicPr>
            <a:picLocks noChangeAspect="1"/>
          </p:cNvPicPr>
          <p:nvPr/>
        </p:nvPicPr>
        <p:blipFill>
          <a:blip r:embed="rId3"/>
          <a:stretch>
            <a:fillRect/>
          </a:stretch>
        </p:blipFill>
        <p:spPr>
          <a:xfrm>
            <a:off x="3691544" y="1005771"/>
            <a:ext cx="5072312" cy="3956647"/>
          </a:xfrm>
          <a:prstGeom prst="rect">
            <a:avLst/>
          </a:prstGeom>
        </p:spPr>
      </p:pic>
    </p:spTree>
    <p:extLst>
      <p:ext uri="{BB962C8B-B14F-4D97-AF65-F5344CB8AC3E}">
        <p14:creationId xmlns:p14="http://schemas.microsoft.com/office/powerpoint/2010/main" val="539063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91628-999E-0397-028B-38B4EFAFDB01}"/>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1C22331-5C7F-993A-B018-3A4D917CD3A8}"/>
              </a:ext>
            </a:extLst>
          </p:cNvPr>
          <p:cNvSpPr>
            <a:spLocks noGrp="1"/>
          </p:cNvSpPr>
          <p:nvPr>
            <p:ph sz="half" idx="2"/>
          </p:nvPr>
        </p:nvSpPr>
        <p:spPr/>
        <p:txBody>
          <a:bodyPr vert="horz" lIns="91440" tIns="45720" rIns="91440" bIns="45720" rtlCol="0" anchor="t">
            <a:normAutofit/>
          </a:bodyPr>
          <a:lstStyle/>
          <a:p>
            <a:pPr marL="0" indent="0">
              <a:buNone/>
            </a:pPr>
            <a:r>
              <a:rPr lang="en-GB">
                <a:latin typeface="Arial"/>
                <a:cs typeface="Arial"/>
              </a:rPr>
              <a:t>Talk to us about having someone come and speak at events you are running.</a:t>
            </a:r>
            <a:endParaRPr lang="en-US"/>
          </a:p>
          <a:p>
            <a:endParaRPr lang="en-GB"/>
          </a:p>
        </p:txBody>
      </p:sp>
      <p:sp>
        <p:nvSpPr>
          <p:cNvPr id="6" name="Text Placeholder 5">
            <a:extLst>
              <a:ext uri="{FF2B5EF4-FFF2-40B4-BE49-F238E27FC236}">
                <a16:creationId xmlns:a16="http://schemas.microsoft.com/office/drawing/2014/main" id="{25194D4C-AC2D-37B8-AEF4-83806A11DFDD}"/>
              </a:ext>
            </a:extLst>
          </p:cNvPr>
          <p:cNvSpPr>
            <a:spLocks noGrp="1"/>
          </p:cNvSpPr>
          <p:nvPr>
            <p:ph type="body" sz="quarter" idx="12"/>
          </p:nvPr>
        </p:nvSpPr>
        <p:spPr/>
        <p:txBody>
          <a:bodyPr/>
          <a:lstStyle/>
          <a:p>
            <a:r>
              <a:rPr lang="en-GB">
                <a:latin typeface="Arial"/>
                <a:cs typeface="Arial"/>
              </a:rPr>
              <a:t>Speakers for your events</a:t>
            </a:r>
            <a:endParaRPr lang="en-US"/>
          </a:p>
        </p:txBody>
      </p:sp>
      <p:pic>
        <p:nvPicPr>
          <p:cNvPr id="8" name="Picture Placeholder 7">
            <a:extLst>
              <a:ext uri="{FF2B5EF4-FFF2-40B4-BE49-F238E27FC236}">
                <a16:creationId xmlns:a16="http://schemas.microsoft.com/office/drawing/2014/main" id="{13D51DB4-D813-7A69-29FF-384D53EF3652}"/>
              </a:ext>
            </a:extLst>
          </p:cNvPr>
          <p:cNvPicPr>
            <a:picLocks noGrp="1" noChangeAspect="1"/>
          </p:cNvPicPr>
          <p:nvPr>
            <p:ph type="pic" sz="quarter" idx="10"/>
          </p:nvPr>
        </p:nvPicPr>
        <p:blipFill>
          <a:blip r:embed="rId2"/>
          <a:srcRect l="7600" t="-31823" r="7456" b="-32507"/>
          <a:stretch/>
        </p:blipFill>
        <p:spPr>
          <a:xfrm>
            <a:off x="0" y="938213"/>
            <a:ext cx="3260725" cy="4205287"/>
          </a:xfrm>
          <a:prstGeom prst="rect">
            <a:avLst/>
          </a:prstGeom>
          <a:solidFill>
            <a:srgbClr val="66B8DE"/>
          </a:solidFill>
        </p:spPr>
      </p:pic>
    </p:spTree>
    <p:extLst>
      <p:ext uri="{BB962C8B-B14F-4D97-AF65-F5344CB8AC3E}">
        <p14:creationId xmlns:p14="http://schemas.microsoft.com/office/powerpoint/2010/main" val="1910184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10CAB-C951-9A33-2450-6F8AA0FFBA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FDA2F1-9322-3242-2B85-52F2F7B29F77}"/>
              </a:ext>
            </a:extLst>
          </p:cNvPr>
          <p:cNvSpPr>
            <a:spLocks noGrp="1"/>
          </p:cNvSpPr>
          <p:nvPr>
            <p:ph type="title"/>
          </p:nvPr>
        </p:nvSpPr>
        <p:spPr>
          <a:xfrm>
            <a:off x="380144" y="1003309"/>
            <a:ext cx="8383712" cy="994172"/>
          </a:xfrm>
        </p:spPr>
        <p:txBody>
          <a:bodyPr/>
          <a:lstStyle/>
          <a:p>
            <a:r>
              <a:rPr lang="en-GB"/>
              <a:t>Speakers</a:t>
            </a:r>
          </a:p>
        </p:txBody>
      </p:sp>
      <p:sp>
        <p:nvSpPr>
          <p:cNvPr id="20" name="Content Placeholder 3">
            <a:extLst>
              <a:ext uri="{FF2B5EF4-FFF2-40B4-BE49-F238E27FC236}">
                <a16:creationId xmlns:a16="http://schemas.microsoft.com/office/drawing/2014/main" id="{C234DC0E-0767-2FEE-52F4-C60AFE821E6F}"/>
              </a:ext>
            </a:extLst>
          </p:cNvPr>
          <p:cNvSpPr>
            <a:spLocks noGrp="1" noRot="1" noMove="1" noResize="1" noEditPoints="1" noAdjustHandles="1" noChangeArrowheads="1" noChangeShapeType="1"/>
          </p:cNvSpPr>
          <p:nvPr>
            <p:ph sz="half" idx="1"/>
          </p:nvPr>
        </p:nvSpPr>
        <p:spPr>
          <a:xfrm>
            <a:off x="380145" y="2098684"/>
            <a:ext cx="2016000" cy="2863734"/>
          </a:xfrm>
        </p:spPr>
        <p:txBody>
          <a:bodyPr>
            <a:normAutofit/>
          </a:bodyPr>
          <a:lstStyle/>
          <a:p>
            <a:pPr marL="0" indent="0">
              <a:buNone/>
            </a:pPr>
            <a:r>
              <a:rPr lang="en-GB" sz="1100"/>
              <a:t>We’d love to come and speak about the Wessex SDE any upcoming events. We can provide access to a range of speakers.</a:t>
            </a:r>
          </a:p>
          <a:p>
            <a:pPr marL="0" indent="0">
              <a:buNone/>
            </a:pPr>
            <a:r>
              <a:rPr lang="en-GB" sz="1100" b="1"/>
              <a:t>To make a request, please contact us using the details at the end of this document.</a:t>
            </a:r>
          </a:p>
          <a:p>
            <a:pPr marL="0" indent="0">
              <a:buNone/>
            </a:pPr>
            <a:r>
              <a:rPr lang="en-GB" sz="1100"/>
              <a:t>The campaign will run until the mid-April 2025 and we’d be happy to attend any events before then, where possible.</a:t>
            </a:r>
          </a:p>
        </p:txBody>
      </p:sp>
      <p:sp>
        <p:nvSpPr>
          <p:cNvPr id="27" name="TextBox 26">
            <a:extLst>
              <a:ext uri="{FF2B5EF4-FFF2-40B4-BE49-F238E27FC236}">
                <a16:creationId xmlns:a16="http://schemas.microsoft.com/office/drawing/2014/main" id="{3BDAD666-5ECD-9AA0-C992-29B5F979C7F8}"/>
              </a:ext>
            </a:extLst>
          </p:cNvPr>
          <p:cNvSpPr txBox="1">
            <a:spLocks noGrp="1" noRot="1" noMove="1" noResize="1" noEditPoints="1" noAdjustHandles="1" noChangeArrowheads="1" noChangeShapeType="1"/>
          </p:cNvSpPr>
          <p:nvPr/>
        </p:nvSpPr>
        <p:spPr>
          <a:xfrm>
            <a:off x="2526699" y="3269889"/>
            <a:ext cx="2016000" cy="1446550"/>
          </a:xfrm>
          <a:prstGeom prst="rect">
            <a:avLst/>
          </a:prstGeom>
          <a:noFill/>
        </p:spPr>
        <p:txBody>
          <a:bodyPr wrap="square" lIns="0" rIns="0">
            <a:spAutoFit/>
          </a:bodyPr>
          <a:lstStyle/>
          <a:p>
            <a:r>
              <a:rPr lang="en-GB" sz="1100" b="1"/>
              <a:t>Researchers</a:t>
            </a:r>
            <a:r>
              <a:rPr lang="en-GB" sz="1100"/>
              <a:t> excited about the impact of the Wessex SDE on their work, like Professor Sarah Ennis and Dr Victoria Goss who are working on cancer genomics and vaccines, or Dr Phil Hyde who is doing research into improving emergency care.</a:t>
            </a:r>
          </a:p>
        </p:txBody>
      </p:sp>
      <p:sp>
        <p:nvSpPr>
          <p:cNvPr id="34" name="TextBox 33">
            <a:extLst>
              <a:ext uri="{FF2B5EF4-FFF2-40B4-BE49-F238E27FC236}">
                <a16:creationId xmlns:a16="http://schemas.microsoft.com/office/drawing/2014/main" id="{2D914A5E-25CB-F88F-7D66-0A2F114B6A42}"/>
              </a:ext>
            </a:extLst>
          </p:cNvPr>
          <p:cNvSpPr txBox="1">
            <a:spLocks noGrp="1" noRot="1" noMove="1" noResize="1" noEditPoints="1" noAdjustHandles="1" noChangeArrowheads="1" noChangeShapeType="1"/>
          </p:cNvSpPr>
          <p:nvPr/>
        </p:nvSpPr>
        <p:spPr>
          <a:xfrm>
            <a:off x="4641972" y="3269889"/>
            <a:ext cx="2016000" cy="938719"/>
          </a:xfrm>
          <a:prstGeom prst="rect">
            <a:avLst/>
          </a:prstGeom>
          <a:noFill/>
        </p:spPr>
        <p:txBody>
          <a:bodyPr wrap="square" lIns="0" rIns="0">
            <a:spAutoFit/>
          </a:bodyPr>
          <a:lstStyle/>
          <a:p>
            <a:r>
              <a:rPr lang="en-GB" sz="1100" b="1"/>
              <a:t>Our Digital Critical Friends </a:t>
            </a:r>
            <a:r>
              <a:rPr lang="en-GB" sz="1100"/>
              <a:t>– members of the Wessex public who’ve volunteered to act as a sounding board as the project develops. </a:t>
            </a:r>
          </a:p>
        </p:txBody>
      </p:sp>
      <p:sp>
        <p:nvSpPr>
          <p:cNvPr id="35" name="TextBox 34">
            <a:extLst>
              <a:ext uri="{FF2B5EF4-FFF2-40B4-BE49-F238E27FC236}">
                <a16:creationId xmlns:a16="http://schemas.microsoft.com/office/drawing/2014/main" id="{8A041F2F-A9D7-9DFE-E68D-C936C4BEAC8D}"/>
              </a:ext>
            </a:extLst>
          </p:cNvPr>
          <p:cNvSpPr txBox="1">
            <a:spLocks noGrp="1" noRot="1" noMove="1" noResize="1" noEditPoints="1" noAdjustHandles="1" noChangeArrowheads="1" noChangeShapeType="1"/>
          </p:cNvSpPr>
          <p:nvPr/>
        </p:nvSpPr>
        <p:spPr>
          <a:xfrm>
            <a:off x="6757245" y="3269889"/>
            <a:ext cx="2016000" cy="1615827"/>
          </a:xfrm>
          <a:prstGeom prst="rect">
            <a:avLst/>
          </a:prstGeom>
          <a:noFill/>
        </p:spPr>
        <p:txBody>
          <a:bodyPr wrap="square" lIns="0" rIns="0">
            <a:spAutoFit/>
          </a:bodyPr>
          <a:lstStyle/>
          <a:p>
            <a:r>
              <a:rPr lang="en-GB" sz="1100" b="1"/>
              <a:t>Project leads </a:t>
            </a:r>
            <a:r>
              <a:rPr lang="en-GB" sz="1100"/>
              <a:t>like Professor Chris Kipps and Mark Heffernan who can talk about how the Wessex SDE will work and answer any questions on how we ensure we navigate the use of data safely and effectively to drive real improvements for patients across the region.</a:t>
            </a:r>
          </a:p>
        </p:txBody>
      </p:sp>
      <p:pic>
        <p:nvPicPr>
          <p:cNvPr id="37" name="Picture 4" descr="Women in science - Inspiring the next generation | Southampton Clinical ...">
            <a:extLst>
              <a:ext uri="{FF2B5EF4-FFF2-40B4-BE49-F238E27FC236}">
                <a16:creationId xmlns:a16="http://schemas.microsoft.com/office/drawing/2014/main" id="{F46592C4-0F5D-D300-7FB5-6B97798BCE41}"/>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a:ext>
            </a:extLst>
          </a:blip>
          <a:srcRect/>
          <a:stretch/>
        </p:blipFill>
        <p:spPr bwMode="auto">
          <a:xfrm>
            <a:off x="2526698" y="2059382"/>
            <a:ext cx="1080000" cy="1080000"/>
          </a:xfrm>
          <a:prstGeom prst="ellipse">
            <a:avLst/>
          </a:prstGeom>
          <a:noFill/>
          <a:extLst>
            <a:ext uri="{909E8E84-426E-40DD-AFC4-6F175D3DCCD1}">
              <a14:hiddenFill xmlns:a14="http://schemas.microsoft.com/office/drawing/2010/main">
                <a:solidFill>
                  <a:srgbClr val="FFFFFF"/>
                </a:solidFill>
              </a14:hiddenFill>
            </a:ext>
          </a:extLst>
        </p:spPr>
      </p:pic>
      <p:pic>
        <p:nvPicPr>
          <p:cNvPr id="38" name="Picture 6" descr="Christopher Kipps">
            <a:extLst>
              <a:ext uri="{FF2B5EF4-FFF2-40B4-BE49-F238E27FC236}">
                <a16:creationId xmlns:a16="http://schemas.microsoft.com/office/drawing/2014/main" id="{DB771396-0A36-D31D-A5BE-3471B90D7738}"/>
              </a:ext>
            </a:extLst>
          </p:cNvPr>
          <p:cNvPicPr>
            <a:picLocks noGrp="1" noRot="1" noChangeAspect="1" noMove="1" noResize="1" noEditPoints="1" noAdjustHandles="1" noChangeArrowheads="1" noChangeShapeType="1" noCrop="1"/>
          </p:cNvPicPr>
          <p:nvPr/>
        </p:nvPicPr>
        <p:blipFill rotWithShape="1">
          <a:blip r:embed="rId3" cstate="print">
            <a:extLst>
              <a:ext uri="{28A0092B-C50C-407E-A947-70E740481C1C}">
                <a14:useLocalDpi xmlns:a14="http://schemas.microsoft.com/office/drawing/2010/main"/>
              </a:ext>
            </a:extLst>
          </a:blip>
          <a:srcRect/>
          <a:stretch/>
        </p:blipFill>
        <p:spPr bwMode="auto">
          <a:xfrm>
            <a:off x="6757245" y="2059382"/>
            <a:ext cx="1080000" cy="1080000"/>
          </a:xfrm>
          <a:prstGeom prst="ellipse">
            <a:avLst/>
          </a:prstGeom>
          <a:noFill/>
          <a:extLst>
            <a:ext uri="{909E8E84-426E-40DD-AFC4-6F175D3DCCD1}">
              <a14:hiddenFill xmlns:a14="http://schemas.microsoft.com/office/drawing/2010/main">
                <a:solidFill>
                  <a:srgbClr val="FFFFFF"/>
                </a:solidFill>
              </a14:hiddenFill>
            </a:ext>
          </a:extLst>
        </p:spPr>
      </p:pic>
      <p:pic>
        <p:nvPicPr>
          <p:cNvPr id="41" name="Picture 40" descr="A person smiling at the camera&#10;&#10;Description automatically generated">
            <a:extLst>
              <a:ext uri="{FF2B5EF4-FFF2-40B4-BE49-F238E27FC236}">
                <a16:creationId xmlns:a16="http://schemas.microsoft.com/office/drawing/2014/main" id="{61FBAEC5-A440-C847-165E-33DD9082492C}"/>
              </a:ext>
            </a:extLst>
          </p:cNvPr>
          <p:cNvPicPr>
            <a:picLocks noGrp="1" noRot="1" noChangeAspect="1" noMove="1" noResize="1" noEditPoints="1" noAdjustHandles="1" noChangeArrowheads="1" noChangeShapeType="1" noCrop="1"/>
          </p:cNvPicPr>
          <p:nvPr/>
        </p:nvPicPr>
        <p:blipFill rotWithShape="1">
          <a:blip r:embed="rId4" cstate="print">
            <a:extLst>
              <a:ext uri="{28A0092B-C50C-407E-A947-70E740481C1C}">
                <a14:useLocalDpi xmlns:a14="http://schemas.microsoft.com/office/drawing/2010/main"/>
              </a:ext>
            </a:extLst>
          </a:blip>
          <a:srcRect/>
          <a:stretch/>
        </p:blipFill>
        <p:spPr>
          <a:xfrm>
            <a:off x="4641972" y="2059382"/>
            <a:ext cx="1080000" cy="1080000"/>
          </a:xfrm>
          <a:prstGeom prst="ellipse">
            <a:avLst/>
          </a:prstGeom>
        </p:spPr>
      </p:pic>
    </p:spTree>
    <p:extLst>
      <p:ext uri="{BB962C8B-B14F-4D97-AF65-F5344CB8AC3E}">
        <p14:creationId xmlns:p14="http://schemas.microsoft.com/office/powerpoint/2010/main" val="1057266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4F726-89F8-A67C-9103-9A960B7F31AE}"/>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01BC9C6-1A98-DD55-F08A-D4808E0574F4}"/>
              </a:ext>
            </a:extLst>
          </p:cNvPr>
          <p:cNvSpPr>
            <a:spLocks noGrp="1"/>
          </p:cNvSpPr>
          <p:nvPr>
            <p:ph sz="half" idx="2"/>
          </p:nvPr>
        </p:nvSpPr>
        <p:spPr/>
        <p:txBody>
          <a:bodyPr vert="horz" lIns="91440" tIns="45720" rIns="91440" bIns="45720" rtlCol="0" anchor="t">
            <a:normAutofit/>
          </a:bodyPr>
          <a:lstStyle/>
          <a:p>
            <a:pPr marL="0" indent="0">
              <a:buNone/>
            </a:pPr>
            <a:r>
              <a:rPr lang="en-GB">
                <a:latin typeface="Arial"/>
                <a:cs typeface="Arial"/>
              </a:rPr>
              <a:t>You can use this content on your website or social channels.</a:t>
            </a:r>
            <a:endParaRPr lang="en-GB"/>
          </a:p>
          <a:p>
            <a:endParaRPr lang="en-GB"/>
          </a:p>
        </p:txBody>
      </p:sp>
      <p:sp>
        <p:nvSpPr>
          <p:cNvPr id="6" name="Text Placeholder 5">
            <a:extLst>
              <a:ext uri="{FF2B5EF4-FFF2-40B4-BE49-F238E27FC236}">
                <a16:creationId xmlns:a16="http://schemas.microsoft.com/office/drawing/2014/main" id="{61D7EC51-2E1D-016B-C270-AA1120D81038}"/>
              </a:ext>
            </a:extLst>
          </p:cNvPr>
          <p:cNvSpPr>
            <a:spLocks noGrp="1"/>
          </p:cNvSpPr>
          <p:nvPr>
            <p:ph type="body" sz="quarter" idx="12"/>
          </p:nvPr>
        </p:nvSpPr>
        <p:spPr/>
        <p:txBody>
          <a:bodyPr/>
          <a:lstStyle/>
          <a:p>
            <a:r>
              <a:rPr lang="en-GB">
                <a:latin typeface="Arial"/>
                <a:cs typeface="Arial"/>
              </a:rPr>
              <a:t>Additional content</a:t>
            </a:r>
            <a:endParaRPr lang="en-US"/>
          </a:p>
        </p:txBody>
      </p:sp>
      <p:pic>
        <p:nvPicPr>
          <p:cNvPr id="8" name="Picture Placeholder 7">
            <a:extLst>
              <a:ext uri="{FF2B5EF4-FFF2-40B4-BE49-F238E27FC236}">
                <a16:creationId xmlns:a16="http://schemas.microsoft.com/office/drawing/2014/main" id="{B9F6B8B0-3B5C-861B-9222-1944A7F76DCB}"/>
              </a:ext>
            </a:extLst>
          </p:cNvPr>
          <p:cNvPicPr>
            <a:picLocks noGrp="1" noChangeAspect="1"/>
          </p:cNvPicPr>
          <p:nvPr>
            <p:ph type="pic" sz="quarter" idx="10"/>
          </p:nvPr>
        </p:nvPicPr>
        <p:blipFill>
          <a:blip r:embed="rId2"/>
          <a:srcRect l="7600" t="-31823" r="7456" b="-32507"/>
          <a:stretch/>
        </p:blipFill>
        <p:spPr>
          <a:xfrm>
            <a:off x="0" y="938213"/>
            <a:ext cx="3260725" cy="4205287"/>
          </a:xfrm>
          <a:prstGeom prst="rect">
            <a:avLst/>
          </a:prstGeom>
          <a:solidFill>
            <a:srgbClr val="66B8DE"/>
          </a:solidFill>
        </p:spPr>
      </p:pic>
    </p:spTree>
    <p:extLst>
      <p:ext uri="{BB962C8B-B14F-4D97-AF65-F5344CB8AC3E}">
        <p14:creationId xmlns:p14="http://schemas.microsoft.com/office/powerpoint/2010/main" val="276858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CDFD8B-E499-959F-C134-E4CBADBFC8F8}"/>
              </a:ext>
            </a:extLst>
          </p:cNvPr>
          <p:cNvSpPr>
            <a:spLocks noGrp="1"/>
          </p:cNvSpPr>
          <p:nvPr>
            <p:ph type="title"/>
          </p:nvPr>
        </p:nvSpPr>
        <p:spPr/>
        <p:txBody>
          <a:bodyPr/>
          <a:lstStyle/>
          <a:p>
            <a:r>
              <a:rPr lang="en-GB"/>
              <a:t>Promote the quiz!</a:t>
            </a:r>
          </a:p>
        </p:txBody>
      </p:sp>
      <p:sp>
        <p:nvSpPr>
          <p:cNvPr id="6" name="Content Placeholder 5">
            <a:extLst>
              <a:ext uri="{FF2B5EF4-FFF2-40B4-BE49-F238E27FC236}">
                <a16:creationId xmlns:a16="http://schemas.microsoft.com/office/drawing/2014/main" id="{E6CE25A3-3D07-6A39-DA53-F9BB1252237A}"/>
              </a:ext>
            </a:extLst>
          </p:cNvPr>
          <p:cNvSpPr>
            <a:spLocks noGrp="1"/>
          </p:cNvSpPr>
          <p:nvPr>
            <p:ph sz="half" idx="1"/>
          </p:nvPr>
        </p:nvSpPr>
        <p:spPr>
          <a:xfrm>
            <a:off x="380144" y="2098685"/>
            <a:ext cx="2700000" cy="2863734"/>
          </a:xfrm>
        </p:spPr>
        <p:txBody>
          <a:bodyPr>
            <a:normAutofit/>
          </a:bodyPr>
          <a:lstStyle/>
          <a:p>
            <a:pPr marL="0" indent="0">
              <a:buNone/>
            </a:pPr>
            <a:r>
              <a:rPr lang="en-GB" sz="1100"/>
              <a:t>We've created a quiz where your audiences can share their thoughts on the values, rules, and priorities that will guide the Wessex SDE. </a:t>
            </a:r>
          </a:p>
          <a:p>
            <a:pPr marL="0" indent="0">
              <a:buNone/>
            </a:pPr>
            <a:r>
              <a:rPr lang="en-GB" sz="1100" b="1"/>
              <a:t>By sharing this quiz, you’ll help ensure the platform reflects the needs of all our communities. </a:t>
            </a:r>
          </a:p>
          <a:p>
            <a:pPr marL="0" indent="0">
              <a:buNone/>
            </a:pPr>
            <a:r>
              <a:rPr lang="en-GB" sz="1100" b="1"/>
              <a:t>You can download the social media asset here:</a:t>
            </a:r>
          </a:p>
          <a:p>
            <a:pPr marL="0" indent="0">
              <a:buNone/>
            </a:pPr>
            <a:r>
              <a:rPr lang="en-GB" sz="1100">
                <a:hlinkClick r:id="rId2"/>
              </a:rPr>
              <a:t>Download JPG</a:t>
            </a:r>
            <a:endParaRPr lang="en-GB" sz="1100"/>
          </a:p>
        </p:txBody>
      </p:sp>
      <p:graphicFrame>
        <p:nvGraphicFramePr>
          <p:cNvPr id="8" name="Content Placeholder 7">
            <a:extLst>
              <a:ext uri="{FF2B5EF4-FFF2-40B4-BE49-F238E27FC236}">
                <a16:creationId xmlns:a16="http://schemas.microsoft.com/office/drawing/2014/main" id="{43255758-F96A-B261-CD4C-34E05C0B9EB3}"/>
              </a:ext>
            </a:extLst>
          </p:cNvPr>
          <p:cNvGraphicFramePr>
            <a:graphicFrameLocks noGrp="1"/>
          </p:cNvGraphicFramePr>
          <p:nvPr>
            <p:ph sz="half" idx="2"/>
            <p:extLst>
              <p:ext uri="{D42A27DB-BD31-4B8C-83A1-F6EECF244321}">
                <p14:modId xmlns:p14="http://schemas.microsoft.com/office/powerpoint/2010/main" val="3462200392"/>
              </p:ext>
            </p:extLst>
          </p:nvPr>
        </p:nvGraphicFramePr>
        <p:xfrm>
          <a:off x="6063856" y="2098685"/>
          <a:ext cx="2700000" cy="2717154"/>
        </p:xfrm>
        <a:graphic>
          <a:graphicData uri="http://schemas.openxmlformats.org/drawingml/2006/table">
            <a:tbl>
              <a:tblPr firstRow="1" bandRow="1">
                <a:tableStyleId>{5C22544A-7EE6-4342-B048-85BDC9FD1C3A}</a:tableStyleId>
              </a:tblPr>
              <a:tblGrid>
                <a:gridCol w="2700000">
                  <a:extLst>
                    <a:ext uri="{9D8B030D-6E8A-4147-A177-3AD203B41FA5}">
                      <a16:colId xmlns:a16="http://schemas.microsoft.com/office/drawing/2014/main" val="1904656648"/>
                    </a:ext>
                  </a:extLst>
                </a:gridCol>
              </a:tblGrid>
              <a:tr h="211445">
                <a:tc>
                  <a:txBody>
                    <a:bodyPr/>
                    <a:lstStyle/>
                    <a:p>
                      <a:pPr marL="0" indent="0">
                        <a:lnSpc>
                          <a:spcPct val="90000"/>
                        </a:lnSpc>
                        <a:buNone/>
                      </a:pPr>
                      <a:r>
                        <a:rPr lang="en-GB" sz="1000" b="1"/>
                        <a:t>SOCIAL POST COPY</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645308012"/>
                  </a:ext>
                </a:extLst>
              </a:tr>
              <a:tr h="2488554">
                <a:tc>
                  <a:txBody>
                    <a:bodyPr/>
                    <a:lstStyle/>
                    <a:p>
                      <a:pPr marL="0" indent="0">
                        <a:lnSpc>
                          <a:spcPct val="90000"/>
                        </a:lnSpc>
                        <a:buNone/>
                      </a:pPr>
                      <a:r>
                        <a:rPr lang="en-GB" sz="1000" b="0"/>
                        <a:t>The NHS in Wessex is building the Wessex Secure Data Environment (SDE) to keep NHS data safe while powering life-saving research. 🏥✨</a:t>
                      </a:r>
                    </a:p>
                    <a:p>
                      <a:pPr marL="0" indent="0">
                        <a:lnSpc>
                          <a:spcPct val="90000"/>
                        </a:lnSpc>
                        <a:buNone/>
                      </a:pPr>
                      <a:endParaRPr lang="en-GB" sz="1000" b="0"/>
                    </a:p>
                    <a:p>
                      <a:pPr marL="0" indent="0">
                        <a:lnSpc>
                          <a:spcPct val="90000"/>
                        </a:lnSpc>
                        <a:buNone/>
                      </a:pPr>
                      <a:r>
                        <a:rPr lang="en-GB" sz="1000" b="0"/>
                        <a:t>Take a quick quiz to share your views on how this platform should work. Your views will shape the rules, values, and priorities for how it is run.</a:t>
                      </a:r>
                    </a:p>
                    <a:p>
                      <a:pPr marL="0" indent="0">
                        <a:lnSpc>
                          <a:spcPct val="90000"/>
                        </a:lnSpc>
                        <a:buNone/>
                      </a:pPr>
                      <a:endParaRPr lang="en-GB" sz="1000" b="0"/>
                    </a:p>
                    <a:p>
                      <a:pPr marL="0" marR="0" lvl="0" indent="0" algn="l" defTabSz="685800" rtl="0" eaLnBrk="1" fontAlgn="auto" latinLnBrk="0" hangingPunct="1">
                        <a:lnSpc>
                          <a:spcPct val="85000"/>
                        </a:lnSpc>
                        <a:spcBef>
                          <a:spcPts val="0"/>
                        </a:spcBef>
                        <a:spcAft>
                          <a:spcPts val="0"/>
                        </a:spcAft>
                        <a:buClrTx/>
                        <a:buSzTx/>
                        <a:buFontTx/>
                        <a:buNone/>
                        <a:tabLst/>
                        <a:defRPr/>
                      </a:pPr>
                      <a:r>
                        <a:rPr lang="en-GB" sz="1000" b="0"/>
                        <a:t>🌟 Your voice matters! 👉 Click here to take part: </a:t>
                      </a:r>
                      <a:r>
                        <a:rPr lang="en-GB" sz="1000" b="0" spc="-40" baseline="0">
                          <a:hlinkClick r:id="rId3"/>
                        </a:rPr>
                        <a:t>wsde.typeform.com/WessexSDE</a:t>
                      </a:r>
                      <a:endParaRPr lang="en-GB" sz="1000" b="0" spc="-40" baseline="0"/>
                    </a:p>
                    <a:p>
                      <a:pPr marL="0" indent="0">
                        <a:lnSpc>
                          <a:spcPct val="90000"/>
                        </a:lnSpc>
                        <a:buNone/>
                      </a:pPr>
                      <a:endParaRPr lang="en-GB" sz="1000" b="0"/>
                    </a:p>
                    <a:p>
                      <a:pPr marL="0" indent="0">
                        <a:lnSpc>
                          <a:spcPct val="90000"/>
                        </a:lnSpc>
                        <a:buNone/>
                      </a:pPr>
                      <a:r>
                        <a:rPr lang="en-GB" sz="1000" b="0"/>
                        <a:t>#datasaveslives #WessexSDE #HealthData #ImprovingTomorrowsHealth</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06483599"/>
                  </a:ext>
                </a:extLst>
              </a:tr>
            </a:tbl>
          </a:graphicData>
        </a:graphic>
      </p:graphicFrame>
      <p:pic>
        <p:nvPicPr>
          <p:cNvPr id="2" name="Picture 1">
            <a:hlinkClick r:id="rId2"/>
            <a:extLst>
              <a:ext uri="{FF2B5EF4-FFF2-40B4-BE49-F238E27FC236}">
                <a16:creationId xmlns:a16="http://schemas.microsoft.com/office/drawing/2014/main" id="{B4FEEB94-53E5-6FBA-4BDE-0614F87B5927}"/>
              </a:ext>
            </a:extLst>
          </p:cNvPr>
          <p:cNvPicPr>
            <a:picLocks noGrp="1" noRot="1" noChangeAspect="1" noMove="1" noResize="1" noEditPoints="1" noAdjustHandles="1" noChangeArrowheads="1" noChangeShapeType="1" noCrop="1"/>
          </p:cNvPicPr>
          <p:nvPr/>
        </p:nvPicPr>
        <p:blipFill rotWithShape="1">
          <a:blip r:embed="rId4" cstate="hqprint">
            <a:extLst>
              <a:ext uri="{28A0092B-C50C-407E-A947-70E740481C1C}">
                <a14:useLocalDpi xmlns:a14="http://schemas.microsoft.com/office/drawing/2010/main"/>
              </a:ext>
            </a:extLst>
          </a:blip>
          <a:srcRect/>
          <a:stretch/>
        </p:blipFill>
        <p:spPr>
          <a:xfrm>
            <a:off x="3222000" y="2098685"/>
            <a:ext cx="2700000" cy="2700000"/>
          </a:xfrm>
          <a:prstGeom prst="rect">
            <a:avLst/>
          </a:prstGeom>
        </p:spPr>
      </p:pic>
    </p:spTree>
    <p:extLst>
      <p:ext uri="{BB962C8B-B14F-4D97-AF65-F5344CB8AC3E}">
        <p14:creationId xmlns:p14="http://schemas.microsoft.com/office/powerpoint/2010/main" val="1462301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4D89-79E9-4F22-D166-C8D0EACED265}"/>
              </a:ext>
            </a:extLst>
          </p:cNvPr>
          <p:cNvSpPr>
            <a:spLocks noGrp="1"/>
          </p:cNvSpPr>
          <p:nvPr>
            <p:ph type="title"/>
          </p:nvPr>
        </p:nvSpPr>
        <p:spPr/>
        <p:txBody>
          <a:bodyPr/>
          <a:lstStyle/>
          <a:p>
            <a:r>
              <a:rPr lang="en-GB"/>
              <a:t>Animation: How does the SDE work?</a:t>
            </a:r>
          </a:p>
        </p:txBody>
      </p:sp>
      <p:sp>
        <p:nvSpPr>
          <p:cNvPr id="3" name="Content Placeholder 2">
            <a:extLst>
              <a:ext uri="{FF2B5EF4-FFF2-40B4-BE49-F238E27FC236}">
                <a16:creationId xmlns:a16="http://schemas.microsoft.com/office/drawing/2014/main" id="{0CF5CAFF-C8DE-9054-BC01-E17D7EF5EECB}"/>
              </a:ext>
            </a:extLst>
          </p:cNvPr>
          <p:cNvSpPr>
            <a:spLocks noGrp="1"/>
          </p:cNvSpPr>
          <p:nvPr>
            <p:ph sz="half" idx="1"/>
          </p:nvPr>
        </p:nvSpPr>
        <p:spPr>
          <a:xfrm>
            <a:off x="3321050" y="2098684"/>
            <a:ext cx="5442804" cy="2863734"/>
          </a:xfrm>
        </p:spPr>
        <p:txBody>
          <a:bodyPr>
            <a:noAutofit/>
          </a:bodyPr>
          <a:lstStyle/>
          <a:p>
            <a:pPr marL="0" indent="0">
              <a:buNone/>
            </a:pPr>
            <a:r>
              <a:rPr lang="en-GB" sz="1100"/>
              <a:t>Our animation explains how the SDE enables secure, ethical use of data to improve treatments and the NHS. Share it with one of the posts below.</a:t>
            </a:r>
          </a:p>
          <a:p>
            <a:pPr marL="0" indent="0">
              <a:buNone/>
            </a:pPr>
            <a:r>
              <a:rPr lang="en-GB" sz="1100">
                <a:hlinkClick r:id="rId2"/>
              </a:rPr>
              <a:t>Download MP4</a:t>
            </a:r>
            <a:endParaRPr lang="en-GB" sz="1100">
              <a:highlight>
                <a:srgbClr val="FFFF00"/>
              </a:highlight>
            </a:endParaRPr>
          </a:p>
        </p:txBody>
      </p:sp>
      <p:pic>
        <p:nvPicPr>
          <p:cNvPr id="8" name="Picture 7" descr="A blue and white label with white text&#10;&#10;AI-generated content may be incorrect.">
            <a:extLst>
              <a:ext uri="{FF2B5EF4-FFF2-40B4-BE49-F238E27FC236}">
                <a16:creationId xmlns:a16="http://schemas.microsoft.com/office/drawing/2014/main" id="{E36A6A68-DFAE-5BF4-B8CA-01F951C4D08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0144" y="2105024"/>
            <a:ext cx="2860675" cy="2860675"/>
          </a:xfrm>
          <a:prstGeom prst="rect">
            <a:avLst/>
          </a:prstGeom>
        </p:spPr>
      </p:pic>
      <p:sp>
        <p:nvSpPr>
          <p:cNvPr id="9" name="Action Button: Video 8">
            <a:hlinkClick r:id="rId2" highlightClick="1"/>
            <a:extLst>
              <a:ext uri="{FF2B5EF4-FFF2-40B4-BE49-F238E27FC236}">
                <a16:creationId xmlns:a16="http://schemas.microsoft.com/office/drawing/2014/main" id="{8D286D50-0A38-483E-5A4D-9705BAF99F09}"/>
              </a:ext>
            </a:extLst>
          </p:cNvPr>
          <p:cNvSpPr/>
          <p:nvPr/>
        </p:nvSpPr>
        <p:spPr>
          <a:xfrm>
            <a:off x="380144" y="2098684"/>
            <a:ext cx="2858356" cy="2858356"/>
          </a:xfrm>
          <a:prstGeom prst="actionButtonMovie">
            <a:avLst/>
          </a:prstGeom>
          <a:blipFill>
            <a:blip r:embed="rId4"/>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 name="Table 9">
            <a:extLst>
              <a:ext uri="{FF2B5EF4-FFF2-40B4-BE49-F238E27FC236}">
                <a16:creationId xmlns:a16="http://schemas.microsoft.com/office/drawing/2014/main" id="{EC598EFE-4F24-2348-05CC-539AAACAEF9D}"/>
              </a:ext>
            </a:extLst>
          </p:cNvPr>
          <p:cNvGraphicFramePr>
            <a:graphicFrameLocks noGrp="1"/>
          </p:cNvGraphicFramePr>
          <p:nvPr>
            <p:extLst>
              <p:ext uri="{D42A27DB-BD31-4B8C-83A1-F6EECF244321}">
                <p14:modId xmlns:p14="http://schemas.microsoft.com/office/powerpoint/2010/main" val="1870449923"/>
              </p:ext>
            </p:extLst>
          </p:nvPr>
        </p:nvGraphicFramePr>
        <p:xfrm>
          <a:off x="3321050" y="2765478"/>
          <a:ext cx="5442804" cy="2203704"/>
        </p:xfrm>
        <a:graphic>
          <a:graphicData uri="http://schemas.openxmlformats.org/drawingml/2006/table">
            <a:tbl>
              <a:tblPr firstRow="1" bandRow="1">
                <a:tableStyleId>{5940675A-B579-460E-94D1-54222C63F5DA}</a:tableStyleId>
              </a:tblPr>
              <a:tblGrid>
                <a:gridCol w="2721402">
                  <a:extLst>
                    <a:ext uri="{9D8B030D-6E8A-4147-A177-3AD203B41FA5}">
                      <a16:colId xmlns:a16="http://schemas.microsoft.com/office/drawing/2014/main" val="133855504"/>
                    </a:ext>
                  </a:extLst>
                </a:gridCol>
                <a:gridCol w="2721402">
                  <a:extLst>
                    <a:ext uri="{9D8B030D-6E8A-4147-A177-3AD203B41FA5}">
                      <a16:colId xmlns:a16="http://schemas.microsoft.com/office/drawing/2014/main" val="917486423"/>
                    </a:ext>
                  </a:extLst>
                </a:gridCol>
              </a:tblGrid>
              <a:tr h="2114550">
                <a:tc>
                  <a:txBody>
                    <a:bodyPr/>
                    <a:lstStyle/>
                    <a:p>
                      <a:pPr marL="0" indent="0">
                        <a:lnSpc>
                          <a:spcPct val="90000"/>
                        </a:lnSpc>
                        <a:buFont typeface="+mj-lt"/>
                        <a:buNone/>
                      </a:pPr>
                      <a:r>
                        <a:rPr lang="en-GB" sz="1100" b="0"/>
                        <a:t>💡Did you know your NHS patient data could help save lives? </a:t>
                      </a:r>
                    </a:p>
                    <a:p>
                      <a:pPr marL="0" indent="0">
                        <a:lnSpc>
                          <a:spcPct val="90000"/>
                        </a:lnSpc>
                        <a:buNone/>
                      </a:pPr>
                      <a:br>
                        <a:rPr lang="en-GB" sz="1100" b="0"/>
                      </a:br>
                      <a:r>
                        <a:rPr lang="en-GB" sz="1100" b="0"/>
                        <a:t>The Wessex Secure Data Environment makes it possible to access data safely for life-saving research.</a:t>
                      </a:r>
                    </a:p>
                    <a:p>
                      <a:pPr marL="0" indent="0">
                        <a:lnSpc>
                          <a:spcPct val="90000"/>
                        </a:lnSpc>
                        <a:buNone/>
                      </a:pPr>
                      <a:endParaRPr lang="en-GB" sz="1100" b="0"/>
                    </a:p>
                    <a:p>
                      <a:pPr marL="0" indent="0">
                        <a:lnSpc>
                          <a:spcPct val="90000"/>
                        </a:lnSpc>
                        <a:buNone/>
                      </a:pPr>
                      <a:r>
                        <a:rPr lang="en-GB" sz="1100" b="0"/>
                        <a:t>🔗 Learn more and have your say at </a:t>
                      </a:r>
                      <a:r>
                        <a:rPr lang="en-GB" sz="1100" b="0">
                          <a:hlinkClick r:id="rId5"/>
                        </a:rPr>
                        <a:t>wessexsde.nhs.uk/have-your-say</a:t>
                      </a:r>
                      <a:r>
                        <a:rPr lang="en-GB" sz="1100" b="0"/>
                        <a:t> – led by @UHSFT</a:t>
                      </a:r>
                    </a:p>
                    <a:p>
                      <a:pPr marL="0" indent="0">
                        <a:lnSpc>
                          <a:spcPct val="90000"/>
                        </a:lnSpc>
                        <a:buFont typeface="+mj-lt"/>
                        <a:buNone/>
                      </a:pPr>
                      <a:endParaRPr lang="en-GB" sz="1100" b="0"/>
                    </a:p>
                    <a:p>
                      <a:pPr marL="0" indent="0">
                        <a:lnSpc>
                          <a:spcPct val="90000"/>
                        </a:lnSpc>
                        <a:buFont typeface="+mj-lt"/>
                        <a:buNone/>
                      </a:pPr>
                      <a:r>
                        <a:rPr lang="en-GB" sz="1100" b="0"/>
                        <a:t>#ImprovingTomorrowsHealth #datasaveslives #healthdata #WessexSDE</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90000"/>
                        </a:lnSpc>
                        <a:spcBef>
                          <a:spcPts val="0"/>
                        </a:spcBef>
                        <a:spcAft>
                          <a:spcPts val="0"/>
                        </a:spcAft>
                        <a:buClrTx/>
                        <a:buSzTx/>
                        <a:buFontTx/>
                        <a:buNone/>
                        <a:tabLst/>
                        <a:defRPr/>
                      </a:pPr>
                      <a:r>
                        <a:rPr lang="en-GB" sz="1100"/>
                        <a:t>⚡</a:t>
                      </a:r>
                      <a:r>
                        <a:rPr lang="en-GB" sz="1100" b="0"/>
                        <a:t> Your NHS patient data is powering life-changing research.</a:t>
                      </a:r>
                    </a:p>
                    <a:p>
                      <a:pPr marL="0" marR="0" lvl="0" indent="0" algn="l" defTabSz="685800" rtl="0" eaLnBrk="1" fontAlgn="auto" latinLnBrk="0" hangingPunct="1">
                        <a:lnSpc>
                          <a:spcPct val="90000"/>
                        </a:lnSpc>
                        <a:spcBef>
                          <a:spcPts val="0"/>
                        </a:spcBef>
                        <a:spcAft>
                          <a:spcPts val="0"/>
                        </a:spcAft>
                        <a:buClrTx/>
                        <a:buSzTx/>
                        <a:buFontTx/>
                        <a:buNone/>
                        <a:tabLst/>
                        <a:defRPr/>
                      </a:pPr>
                      <a:endParaRPr lang="en-GB" sz="1100" b="0"/>
                    </a:p>
                    <a:p>
                      <a:pPr marL="0" marR="0" lvl="0" indent="0" algn="l" defTabSz="685800" rtl="0" eaLnBrk="1" fontAlgn="auto" latinLnBrk="0" hangingPunct="1">
                        <a:lnSpc>
                          <a:spcPct val="90000"/>
                        </a:lnSpc>
                        <a:spcBef>
                          <a:spcPts val="0"/>
                        </a:spcBef>
                        <a:spcAft>
                          <a:spcPts val="0"/>
                        </a:spcAft>
                        <a:buClrTx/>
                        <a:buSzTx/>
                        <a:buFontTx/>
                        <a:buNone/>
                        <a:tabLst/>
                        <a:defRPr/>
                      </a:pPr>
                      <a:r>
                        <a:rPr lang="en-GB" sz="1100" b="0"/>
                        <a:t>The Wessex SDE makes sure this happens in a way that people can trust – keeping your data safe and private. </a:t>
                      </a:r>
                    </a:p>
                    <a:p>
                      <a:pPr marL="0" marR="0" lvl="0" indent="0" algn="l" defTabSz="685800" rtl="0" eaLnBrk="1" fontAlgn="auto" latinLnBrk="0" hangingPunct="1">
                        <a:lnSpc>
                          <a:spcPct val="90000"/>
                        </a:lnSpc>
                        <a:spcBef>
                          <a:spcPts val="0"/>
                        </a:spcBef>
                        <a:spcAft>
                          <a:spcPts val="0"/>
                        </a:spcAft>
                        <a:buClrTx/>
                        <a:buSzTx/>
                        <a:buFontTx/>
                        <a:buNone/>
                        <a:tabLst/>
                        <a:defRPr/>
                      </a:pPr>
                      <a:endParaRPr lang="en-GB" sz="1100" b="0"/>
                    </a:p>
                    <a:p>
                      <a:pPr marL="0" marR="0" lvl="0" indent="0" algn="l" defTabSz="685800" rtl="0" eaLnBrk="1" fontAlgn="auto" latinLnBrk="0" hangingPunct="1">
                        <a:lnSpc>
                          <a:spcPct val="90000"/>
                        </a:lnSpc>
                        <a:spcBef>
                          <a:spcPts val="0"/>
                        </a:spcBef>
                        <a:spcAft>
                          <a:spcPts val="0"/>
                        </a:spcAft>
                        <a:buClrTx/>
                        <a:buSzTx/>
                        <a:buFontTx/>
                        <a:buNone/>
                        <a:tabLst/>
                        <a:defRPr/>
                      </a:pPr>
                      <a:r>
                        <a:rPr lang="en-GB" sz="1100" b="0"/>
                        <a:t>🔗 Learn more and have your say at </a:t>
                      </a:r>
                      <a:r>
                        <a:rPr lang="en-GB" sz="1100" b="0">
                          <a:hlinkClick r:id="rId5"/>
                        </a:rPr>
                        <a:t>wessexsde.nhs.uk/have-your-say</a:t>
                      </a:r>
                      <a:r>
                        <a:rPr lang="en-GB" sz="1100" b="0"/>
                        <a:t> – led by @UHSFT</a:t>
                      </a:r>
                    </a:p>
                    <a:p>
                      <a:pPr marL="0" marR="0" lvl="0" indent="0" algn="l" defTabSz="685800" rtl="0" eaLnBrk="1" fontAlgn="auto" latinLnBrk="0" hangingPunct="1">
                        <a:lnSpc>
                          <a:spcPct val="90000"/>
                        </a:lnSpc>
                        <a:spcBef>
                          <a:spcPts val="0"/>
                        </a:spcBef>
                        <a:spcAft>
                          <a:spcPts val="0"/>
                        </a:spcAft>
                        <a:buClrTx/>
                        <a:buSzTx/>
                        <a:buFontTx/>
                        <a:buNone/>
                        <a:tabLst/>
                        <a:defRPr/>
                      </a:pPr>
                      <a:endParaRPr lang="en-GB" sz="1100" b="0"/>
                    </a:p>
                    <a:p>
                      <a:pPr marL="0" marR="0" lvl="0" indent="0" algn="l" defTabSz="685800" rtl="0" eaLnBrk="1" fontAlgn="auto" latinLnBrk="0" hangingPunct="1">
                        <a:lnSpc>
                          <a:spcPct val="90000"/>
                        </a:lnSpc>
                        <a:spcBef>
                          <a:spcPts val="0"/>
                        </a:spcBef>
                        <a:spcAft>
                          <a:spcPts val="0"/>
                        </a:spcAft>
                        <a:buClrTx/>
                        <a:buSzTx/>
                        <a:buFontTx/>
                        <a:buNone/>
                        <a:tabLst/>
                        <a:defRPr/>
                      </a:pPr>
                      <a:r>
                        <a:rPr lang="en-GB" sz="1100" b="0"/>
                        <a:t>#ImprovingTomorrowsHealth #datasaveslives #healthdata #WessexSDE</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288782812"/>
                  </a:ext>
                </a:extLst>
              </a:tr>
            </a:tbl>
          </a:graphicData>
        </a:graphic>
      </p:graphicFrame>
    </p:spTree>
    <p:extLst>
      <p:ext uri="{BB962C8B-B14F-4D97-AF65-F5344CB8AC3E}">
        <p14:creationId xmlns:p14="http://schemas.microsoft.com/office/powerpoint/2010/main" val="2460680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B7D18-6E40-6C28-8F93-B3DA428C08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FA2CB9-0471-EF6F-95F6-740FF74E0024}"/>
              </a:ext>
            </a:extLst>
          </p:cNvPr>
          <p:cNvSpPr>
            <a:spLocks noGrp="1"/>
          </p:cNvSpPr>
          <p:nvPr>
            <p:ph type="title"/>
          </p:nvPr>
        </p:nvSpPr>
        <p:spPr>
          <a:xfrm>
            <a:off x="380144" y="1003309"/>
            <a:ext cx="4283296" cy="994172"/>
          </a:xfrm>
        </p:spPr>
        <p:txBody>
          <a:bodyPr/>
          <a:lstStyle/>
          <a:p>
            <a:r>
              <a:rPr lang="en-GB"/>
              <a:t>What others are saying: Our quotes bank</a:t>
            </a:r>
          </a:p>
        </p:txBody>
      </p:sp>
      <p:sp>
        <p:nvSpPr>
          <p:cNvPr id="5" name="Content Placeholder 4">
            <a:extLst>
              <a:ext uri="{FF2B5EF4-FFF2-40B4-BE49-F238E27FC236}">
                <a16:creationId xmlns:a16="http://schemas.microsoft.com/office/drawing/2014/main" id="{1B959BDB-4131-9E22-5D93-75428263D62E}"/>
              </a:ext>
            </a:extLst>
          </p:cNvPr>
          <p:cNvSpPr>
            <a:spLocks noGrp="1"/>
          </p:cNvSpPr>
          <p:nvPr>
            <p:ph sz="half" idx="1"/>
          </p:nvPr>
        </p:nvSpPr>
        <p:spPr>
          <a:xfrm>
            <a:off x="380144" y="2098684"/>
            <a:ext cx="4283296" cy="2863734"/>
          </a:xfrm>
        </p:spPr>
        <p:txBody>
          <a:bodyPr>
            <a:normAutofit/>
          </a:bodyPr>
          <a:lstStyle/>
          <a:p>
            <a:pPr marL="0" indent="0">
              <a:buNone/>
            </a:pPr>
            <a:r>
              <a:rPr lang="en-GB" sz="1100" b="1"/>
              <a:t>Download our quotes bank </a:t>
            </a:r>
            <a:r>
              <a:rPr lang="en-GB" sz="1100"/>
              <a:t>to find inspiring messages from doctors, researchers and public contributors about the Wessex SDE. </a:t>
            </a:r>
          </a:p>
          <a:p>
            <a:pPr marL="0" indent="0">
              <a:buNone/>
            </a:pPr>
            <a:r>
              <a:rPr lang="en-GB" sz="1100"/>
              <a:t>We have over 20 ready-made social media graphics you can use to drive action. </a:t>
            </a:r>
            <a:r>
              <a:rPr lang="en-GB" sz="1100" b="1"/>
              <a:t>Just click the link below to download a ZIP file of all the assets:</a:t>
            </a:r>
          </a:p>
          <a:p>
            <a:pPr marL="0" indent="0">
              <a:buNone/>
            </a:pPr>
            <a:r>
              <a:rPr lang="en-GB" sz="1100">
                <a:hlinkClick r:id="rId2"/>
              </a:rPr>
              <a:t>Download ZIP</a:t>
            </a:r>
            <a:endParaRPr lang="en-GB" sz="1100"/>
          </a:p>
          <a:p>
            <a:pPr marL="0" indent="0">
              <a:buNone/>
            </a:pPr>
            <a:endParaRPr lang="en-GB" sz="1100"/>
          </a:p>
        </p:txBody>
      </p:sp>
      <p:sp>
        <p:nvSpPr>
          <p:cNvPr id="6" name="Content Placeholder 3">
            <a:extLst>
              <a:ext uri="{FF2B5EF4-FFF2-40B4-BE49-F238E27FC236}">
                <a16:creationId xmlns:a16="http://schemas.microsoft.com/office/drawing/2014/main" id="{F17286B8-D2F2-5A90-ED4B-45DCF0D975B1}"/>
              </a:ext>
            </a:extLst>
          </p:cNvPr>
          <p:cNvSpPr txBox="1">
            <a:spLocks/>
          </p:cNvSpPr>
          <p:nvPr/>
        </p:nvSpPr>
        <p:spPr>
          <a:xfrm>
            <a:off x="380144" y="2098684"/>
            <a:ext cx="2633131" cy="286373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GB"/>
          </a:p>
        </p:txBody>
      </p:sp>
      <p:sp>
        <p:nvSpPr>
          <p:cNvPr id="10" name="Action Button: Document 9">
            <a:hlinkClick r:id="rId2" highlightClick="1"/>
            <a:extLst>
              <a:ext uri="{FF2B5EF4-FFF2-40B4-BE49-F238E27FC236}">
                <a16:creationId xmlns:a16="http://schemas.microsoft.com/office/drawing/2014/main" id="{092A12E8-2E91-7A0E-39BB-8811C7BCE166}"/>
              </a:ext>
            </a:extLst>
          </p:cNvPr>
          <p:cNvSpPr>
            <a:spLocks noGrp="1" noRot="1" noMove="1" noResize="1" noEditPoints="1" noAdjustHandles="1" noChangeArrowheads="1" noChangeShapeType="1"/>
          </p:cNvSpPr>
          <p:nvPr/>
        </p:nvSpPr>
        <p:spPr>
          <a:xfrm>
            <a:off x="4788481" y="1003309"/>
            <a:ext cx="3975375" cy="3975375"/>
          </a:xfrm>
          <a:prstGeom prst="actionButtonDocument">
            <a:avLst/>
          </a:prstGeom>
          <a:blipFill>
            <a:blip r:embed="rId3"/>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lumMod val="95000"/>
                    <a:lumOff val="5000"/>
                  </a:schemeClr>
                </a:solidFill>
              </a:rPr>
              <a:t>DOWNLOAD</a:t>
            </a:r>
            <a:br>
              <a:rPr lang="en-GB" b="1">
                <a:solidFill>
                  <a:schemeClr val="tx1">
                    <a:lumMod val="95000"/>
                    <a:lumOff val="5000"/>
                  </a:schemeClr>
                </a:solidFill>
              </a:rPr>
            </a:br>
            <a:r>
              <a:rPr lang="en-GB" b="1">
                <a:solidFill>
                  <a:schemeClr val="tx1">
                    <a:lumMod val="95000"/>
                    <a:lumOff val="5000"/>
                  </a:schemeClr>
                </a:solidFill>
              </a:rPr>
              <a:t>ZIP FILE</a:t>
            </a:r>
          </a:p>
        </p:txBody>
      </p:sp>
    </p:spTree>
    <p:extLst>
      <p:ext uri="{BB962C8B-B14F-4D97-AF65-F5344CB8AC3E}">
        <p14:creationId xmlns:p14="http://schemas.microsoft.com/office/powerpoint/2010/main" val="170204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03988-7EAB-307D-7D10-B8335D1D3447}"/>
              </a:ext>
            </a:extLst>
          </p:cNvPr>
          <p:cNvSpPr>
            <a:spLocks noGrp="1"/>
          </p:cNvSpPr>
          <p:nvPr>
            <p:ph type="title"/>
          </p:nvPr>
        </p:nvSpPr>
        <p:spPr/>
        <p:txBody>
          <a:bodyPr/>
          <a:lstStyle/>
          <a:p>
            <a:r>
              <a:rPr lang="en-GB"/>
              <a:t>Contents</a:t>
            </a:r>
          </a:p>
        </p:txBody>
      </p:sp>
      <p:sp>
        <p:nvSpPr>
          <p:cNvPr id="3" name="Content Placeholder 2">
            <a:extLst>
              <a:ext uri="{FF2B5EF4-FFF2-40B4-BE49-F238E27FC236}">
                <a16:creationId xmlns:a16="http://schemas.microsoft.com/office/drawing/2014/main" id="{50AF725B-93F9-6799-F635-EE1B0CA5A6F3}"/>
              </a:ext>
            </a:extLst>
          </p:cNvPr>
          <p:cNvSpPr>
            <a:spLocks noGrp="1"/>
          </p:cNvSpPr>
          <p:nvPr>
            <p:ph sz="half" idx="1"/>
          </p:nvPr>
        </p:nvSpPr>
        <p:spPr/>
        <p:txBody>
          <a:bodyPr>
            <a:normAutofit/>
          </a:bodyPr>
          <a:lstStyle/>
          <a:p>
            <a:r>
              <a:rPr lang="en-GB" sz="1800"/>
              <a:t>Top tips for using this toolkit</a:t>
            </a:r>
          </a:p>
          <a:p>
            <a:r>
              <a:rPr lang="en-GB" sz="1800"/>
              <a:t>Social content</a:t>
            </a:r>
          </a:p>
          <a:p>
            <a:r>
              <a:rPr lang="en-GB" sz="1800"/>
              <a:t>Newsletter copy and listicles</a:t>
            </a:r>
          </a:p>
          <a:p>
            <a:r>
              <a:rPr lang="en-GB" sz="1800"/>
              <a:t>Onsite collateral</a:t>
            </a:r>
          </a:p>
          <a:p>
            <a:r>
              <a:rPr lang="en-GB" sz="1800"/>
              <a:t>Speakers for your events</a:t>
            </a:r>
          </a:p>
          <a:p>
            <a:r>
              <a:rPr lang="en-GB" sz="1800"/>
              <a:t>Additional content</a:t>
            </a:r>
          </a:p>
          <a:p>
            <a:r>
              <a:rPr lang="en-GB" sz="1800"/>
              <a:t>Contact us</a:t>
            </a:r>
          </a:p>
          <a:p>
            <a:pPr marL="0" indent="0">
              <a:buNone/>
            </a:pPr>
            <a:endParaRPr lang="en-GB" sz="1800"/>
          </a:p>
        </p:txBody>
      </p:sp>
      <p:pic>
        <p:nvPicPr>
          <p:cNvPr id="8" name="Picture 7" descr="A close-up of a blue and white message&#10;&#10;AI-generated content may be incorrect.">
            <a:extLst>
              <a:ext uri="{FF2B5EF4-FFF2-40B4-BE49-F238E27FC236}">
                <a16:creationId xmlns:a16="http://schemas.microsoft.com/office/drawing/2014/main" id="{2486207C-0B70-1521-83A6-DA17ACBD5EB1}"/>
              </a:ext>
            </a:extLst>
          </p:cNvPr>
          <p:cNvPicPr>
            <a:picLocks noGrp="1" noRot="1" noChangeAspect="1" noMove="1" noResize="1" noEditPoints="1" noAdjustHandles="1" noChangeArrowheads="1" noChangeShapeType="1" noCrop="1"/>
          </p:cNvPicPr>
          <p:nvPr/>
        </p:nvPicPr>
        <p:blipFill>
          <a:blip r:embed="rId2" cstate="hqprint">
            <a:extLst>
              <a:ext uri="{28A0092B-C50C-407E-A947-70E740481C1C}">
                <a14:useLocalDpi xmlns:a14="http://schemas.microsoft.com/office/drawing/2010/main"/>
              </a:ext>
            </a:extLst>
          </a:blip>
          <a:stretch>
            <a:fillRect/>
          </a:stretch>
        </p:blipFill>
        <p:spPr>
          <a:xfrm>
            <a:off x="4900307" y="1003308"/>
            <a:ext cx="3863547" cy="3863547"/>
          </a:xfrm>
          <a:prstGeom prst="rect">
            <a:avLst/>
          </a:prstGeom>
        </p:spPr>
      </p:pic>
    </p:spTree>
    <p:extLst>
      <p:ext uri="{BB962C8B-B14F-4D97-AF65-F5344CB8AC3E}">
        <p14:creationId xmlns:p14="http://schemas.microsoft.com/office/powerpoint/2010/main" val="2202414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60A6E-7B57-6441-E2F3-07A30B809F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60A94F-84BE-DD9D-E057-998001C0C279}"/>
              </a:ext>
            </a:extLst>
          </p:cNvPr>
          <p:cNvSpPr>
            <a:spLocks noGrp="1"/>
          </p:cNvSpPr>
          <p:nvPr>
            <p:ph type="title"/>
          </p:nvPr>
        </p:nvSpPr>
        <p:spPr>
          <a:xfrm>
            <a:off x="380144" y="1003309"/>
            <a:ext cx="8383712" cy="994172"/>
          </a:xfrm>
        </p:spPr>
        <p:txBody>
          <a:bodyPr/>
          <a:lstStyle/>
          <a:p>
            <a:r>
              <a:rPr lang="en-GB"/>
              <a:t>Videos to inspire and start a discussion</a:t>
            </a:r>
          </a:p>
        </p:txBody>
      </p:sp>
      <p:sp>
        <p:nvSpPr>
          <p:cNvPr id="4" name="Content Placeholder 3">
            <a:extLst>
              <a:ext uri="{FF2B5EF4-FFF2-40B4-BE49-F238E27FC236}">
                <a16:creationId xmlns:a16="http://schemas.microsoft.com/office/drawing/2014/main" id="{EEF04BB1-48CC-1D12-350F-8985934FC00B}"/>
              </a:ext>
            </a:extLst>
          </p:cNvPr>
          <p:cNvSpPr>
            <a:spLocks noGrp="1"/>
          </p:cNvSpPr>
          <p:nvPr>
            <p:ph sz="half" idx="1"/>
          </p:nvPr>
        </p:nvSpPr>
        <p:spPr>
          <a:xfrm>
            <a:off x="379413" y="2098675"/>
            <a:ext cx="3607701" cy="2863850"/>
          </a:xfrm>
        </p:spPr>
        <p:txBody>
          <a:bodyPr>
            <a:normAutofit/>
          </a:bodyPr>
          <a:lstStyle/>
          <a:p>
            <a:pPr marL="0" indent="0">
              <a:buNone/>
            </a:pPr>
            <a:r>
              <a:rPr lang="en-GB" sz="1100"/>
              <a:t>Explore our video library to hear researchers explain how NHS patient data powers groundbreaking studies, discover how the Wessex SDE accelerates research, and see public contributors share their reflections. Download or share these videos anytime to inspire others. </a:t>
            </a:r>
          </a:p>
          <a:p>
            <a:pPr marL="0" indent="0">
              <a:buNone/>
            </a:pPr>
            <a:r>
              <a:rPr lang="en-GB" sz="1100" b="1"/>
              <a:t>Click the link below to go to the Toolkit page on our website, where you van view and download the videos you want:</a:t>
            </a:r>
          </a:p>
          <a:p>
            <a:pPr marL="0" indent="0">
              <a:buNone/>
            </a:pPr>
            <a:r>
              <a:rPr lang="en-GB" sz="1100">
                <a:hlinkClick r:id="rId2"/>
              </a:rPr>
              <a:t>Visit Video Library </a:t>
            </a:r>
            <a:endParaRPr lang="en-GB" sz="1100"/>
          </a:p>
          <a:p>
            <a:pPr marL="0" indent="0">
              <a:buNone/>
            </a:pPr>
            <a:endParaRPr lang="en-GB" sz="1100"/>
          </a:p>
        </p:txBody>
      </p:sp>
      <p:sp>
        <p:nvSpPr>
          <p:cNvPr id="6" name="Action Button: Video 5">
            <a:hlinkClick r:id="" action="ppaction://noaction" highlightClick="1"/>
            <a:extLst>
              <a:ext uri="{FF2B5EF4-FFF2-40B4-BE49-F238E27FC236}">
                <a16:creationId xmlns:a16="http://schemas.microsoft.com/office/drawing/2014/main" id="{9BB69939-D2B2-24E3-729A-63278C7F0738}"/>
              </a:ext>
            </a:extLst>
          </p:cNvPr>
          <p:cNvSpPr/>
          <p:nvPr/>
        </p:nvSpPr>
        <p:spPr>
          <a:xfrm>
            <a:off x="4000708" y="2098674"/>
            <a:ext cx="4763147" cy="2679271"/>
          </a:xfrm>
          <a:prstGeom prst="actionButtonMovie">
            <a:avLst/>
          </a:prstGeom>
          <a:blipFill>
            <a:blip r:embed="rId3"/>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VISIT </a:t>
            </a:r>
            <a:r>
              <a:rPr lang="en-GB" b="1">
                <a:solidFill>
                  <a:schemeClr val="bg1"/>
                </a:solidFill>
                <a:hlinkClick r:id="rId2"/>
              </a:rPr>
              <a:t>VIDEO</a:t>
            </a:r>
            <a:br>
              <a:rPr lang="en-GB" b="1">
                <a:solidFill>
                  <a:schemeClr val="bg1"/>
                </a:solidFill>
              </a:rPr>
            </a:br>
            <a:r>
              <a:rPr lang="en-GB" b="1">
                <a:solidFill>
                  <a:schemeClr val="bg1"/>
                </a:solidFill>
              </a:rPr>
              <a:t>LIBRARY</a:t>
            </a:r>
          </a:p>
        </p:txBody>
      </p:sp>
    </p:spTree>
    <p:extLst>
      <p:ext uri="{BB962C8B-B14F-4D97-AF65-F5344CB8AC3E}">
        <p14:creationId xmlns:p14="http://schemas.microsoft.com/office/powerpoint/2010/main" val="2757064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2F82F-88D8-9D8A-1712-2F2E26DF39F6}"/>
              </a:ext>
            </a:extLst>
          </p:cNvPr>
          <p:cNvSpPr>
            <a:spLocks noGrp="1"/>
          </p:cNvSpPr>
          <p:nvPr>
            <p:ph type="title"/>
          </p:nvPr>
        </p:nvSpPr>
        <p:spPr/>
        <p:txBody>
          <a:bodyPr/>
          <a:lstStyle/>
          <a:p>
            <a:r>
              <a:rPr lang="en-GB"/>
              <a:t>Get in touch</a:t>
            </a:r>
          </a:p>
        </p:txBody>
      </p:sp>
      <p:sp>
        <p:nvSpPr>
          <p:cNvPr id="3" name="Content Placeholder 2">
            <a:extLst>
              <a:ext uri="{FF2B5EF4-FFF2-40B4-BE49-F238E27FC236}">
                <a16:creationId xmlns:a16="http://schemas.microsoft.com/office/drawing/2014/main" id="{F0F54558-1524-ECE2-F504-AF245E69973D}"/>
              </a:ext>
            </a:extLst>
          </p:cNvPr>
          <p:cNvSpPr>
            <a:spLocks noGrp="1"/>
          </p:cNvSpPr>
          <p:nvPr>
            <p:ph sz="half" idx="1"/>
          </p:nvPr>
        </p:nvSpPr>
        <p:spPr>
          <a:xfrm>
            <a:off x="380144" y="2098684"/>
            <a:ext cx="2700000" cy="2863734"/>
          </a:xfrm>
        </p:spPr>
        <p:txBody>
          <a:bodyPr>
            <a:normAutofit/>
          </a:bodyPr>
          <a:lstStyle/>
          <a:p>
            <a:pPr marL="0" indent="0">
              <a:buNone/>
            </a:pPr>
            <a:r>
              <a:rPr lang="en-GB" sz="1100"/>
              <a:t>If you have any questions or want to get in touch. Give us a call or an email and we will do our best to help!</a:t>
            </a:r>
          </a:p>
          <a:p>
            <a:pPr marL="0" indent="0">
              <a:buNone/>
            </a:pPr>
            <a:r>
              <a:rPr lang="en-GB" sz="1100" b="1"/>
              <a:t>Thank you for your time and support!</a:t>
            </a:r>
          </a:p>
        </p:txBody>
      </p:sp>
      <p:sp>
        <p:nvSpPr>
          <p:cNvPr id="4" name="Content Placeholder 3">
            <a:extLst>
              <a:ext uri="{FF2B5EF4-FFF2-40B4-BE49-F238E27FC236}">
                <a16:creationId xmlns:a16="http://schemas.microsoft.com/office/drawing/2014/main" id="{B0508451-F28C-8A41-BBF0-7F7C9D7804E7}"/>
              </a:ext>
            </a:extLst>
          </p:cNvPr>
          <p:cNvSpPr>
            <a:spLocks noGrp="1"/>
          </p:cNvSpPr>
          <p:nvPr>
            <p:ph sz="half" idx="2"/>
          </p:nvPr>
        </p:nvSpPr>
        <p:spPr>
          <a:xfrm>
            <a:off x="3222000" y="2098684"/>
            <a:ext cx="2700000" cy="2863734"/>
          </a:xfrm>
          <a:ln w="12700">
            <a:solidFill>
              <a:schemeClr val="bg1">
                <a:lumMod val="50000"/>
              </a:schemeClr>
            </a:solidFill>
            <a:prstDash val="sysDot"/>
          </a:ln>
        </p:spPr>
        <p:txBody>
          <a:bodyPr>
            <a:normAutofit/>
          </a:bodyPr>
          <a:lstStyle/>
          <a:p>
            <a:pPr marL="0" indent="0">
              <a:buNone/>
            </a:pPr>
            <a:r>
              <a:rPr lang="en-GB" sz="1800"/>
              <a:t>MEDIA &amp; CAMPAIGN</a:t>
            </a:r>
            <a:br>
              <a:rPr lang="en-GB" sz="1800"/>
            </a:br>
            <a:r>
              <a:rPr lang="en-GB" sz="1800"/>
              <a:t>INQUIRIES</a:t>
            </a:r>
          </a:p>
          <a:p>
            <a:pPr marL="0" indent="0">
              <a:buNone/>
            </a:pPr>
            <a:r>
              <a:rPr lang="en-GB" sz="1100"/>
              <a:t>Please contact:</a:t>
            </a:r>
          </a:p>
          <a:p>
            <a:pPr marL="0" indent="0">
              <a:buNone/>
            </a:pPr>
            <a:r>
              <a:rPr lang="en-GB" sz="1100" b="1"/>
              <a:t>Fiona Beveridge</a:t>
            </a:r>
            <a:br>
              <a:rPr lang="en-GB" sz="1100"/>
            </a:br>
            <a:r>
              <a:rPr lang="en-GB" sz="1100"/>
              <a:t>E: </a:t>
            </a:r>
            <a:r>
              <a:rPr lang="en-GB" sz="1100">
                <a:hlinkClick r:id="rId2"/>
              </a:rPr>
              <a:t>f</a:t>
            </a:r>
            <a:r>
              <a:rPr lang="en-US" altLang="en-US" sz="1100">
                <a:hlinkClick r:id="rId2"/>
              </a:rPr>
              <a:t>iona.beveridge@opyn.consulting</a:t>
            </a:r>
            <a:r>
              <a:rPr lang="en-US" altLang="en-US" sz="1100"/>
              <a:t> </a:t>
            </a:r>
            <a:br>
              <a:rPr lang="en-US" altLang="en-US" sz="1100"/>
            </a:br>
            <a:r>
              <a:rPr lang="en-US" altLang="en-US" sz="1100"/>
              <a:t>M: </a:t>
            </a:r>
            <a:r>
              <a:rPr lang="en-GB" sz="1100"/>
              <a:t>07729 613 997</a:t>
            </a:r>
          </a:p>
          <a:p>
            <a:pPr marL="0" indent="0">
              <a:buNone/>
            </a:pPr>
            <a:r>
              <a:rPr lang="en-GB" sz="1100" b="1"/>
              <a:t>Ralph Scott </a:t>
            </a:r>
            <a:br>
              <a:rPr lang="en-GB" sz="1100"/>
            </a:br>
            <a:r>
              <a:rPr lang="en-GB" sz="1100"/>
              <a:t>E: </a:t>
            </a:r>
            <a:r>
              <a:rPr lang="en-GB" sz="1100">
                <a:hlinkClick r:id="rId3"/>
              </a:rPr>
              <a:t>ralph.scott@opyn.consulting</a:t>
            </a:r>
            <a:r>
              <a:rPr lang="en-GB" sz="1100"/>
              <a:t> </a:t>
            </a:r>
            <a:br>
              <a:rPr lang="en-GB" sz="1100"/>
            </a:br>
            <a:r>
              <a:rPr lang="en-GB" sz="1100"/>
              <a:t>M: 07951 572065</a:t>
            </a:r>
          </a:p>
          <a:p>
            <a:pPr marL="0" indent="0">
              <a:buNone/>
            </a:pPr>
            <a:endParaRPr lang="en-GB" sz="1100"/>
          </a:p>
        </p:txBody>
      </p:sp>
      <p:sp>
        <p:nvSpPr>
          <p:cNvPr id="5" name="Content Placeholder 3">
            <a:extLst>
              <a:ext uri="{FF2B5EF4-FFF2-40B4-BE49-F238E27FC236}">
                <a16:creationId xmlns:a16="http://schemas.microsoft.com/office/drawing/2014/main" id="{16E848BF-DAA5-D0F3-CB51-4B3B9538D6EE}"/>
              </a:ext>
            </a:extLst>
          </p:cNvPr>
          <p:cNvSpPr txBox="1">
            <a:spLocks/>
          </p:cNvSpPr>
          <p:nvPr/>
        </p:nvSpPr>
        <p:spPr>
          <a:xfrm>
            <a:off x="6063856" y="2086628"/>
            <a:ext cx="2700000" cy="286373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100"/>
          </a:p>
        </p:txBody>
      </p:sp>
      <p:sp>
        <p:nvSpPr>
          <p:cNvPr id="8" name="Content Placeholder 3">
            <a:extLst>
              <a:ext uri="{FF2B5EF4-FFF2-40B4-BE49-F238E27FC236}">
                <a16:creationId xmlns:a16="http://schemas.microsoft.com/office/drawing/2014/main" id="{7A64E77E-AA9A-7421-F466-3D13EF8356F7}"/>
              </a:ext>
            </a:extLst>
          </p:cNvPr>
          <p:cNvSpPr txBox="1">
            <a:spLocks/>
          </p:cNvSpPr>
          <p:nvPr/>
        </p:nvSpPr>
        <p:spPr>
          <a:xfrm>
            <a:off x="6063856" y="2098684"/>
            <a:ext cx="2700000" cy="2863734"/>
          </a:xfrm>
          <a:prstGeom prst="rect">
            <a:avLst/>
          </a:prstGeom>
          <a:ln w="12700">
            <a:solidFill>
              <a:schemeClr val="bg1">
                <a:lumMod val="50000"/>
              </a:schemeClr>
            </a:solidFill>
            <a:prstDash val="sysDot"/>
          </a:ln>
        </p:spPr>
        <p:txBody>
          <a:bodyPr vert="horz" lIns="91440" tIns="45720" rIns="91440" bIns="45720" rtlCol="0">
            <a:normAutofit/>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800"/>
              <a:t>PUBLIC </a:t>
            </a:r>
            <a:br>
              <a:rPr lang="en-GB" sz="1800"/>
            </a:br>
            <a:r>
              <a:rPr lang="en-GB" sz="1800"/>
              <a:t>INQUIRIES</a:t>
            </a:r>
          </a:p>
          <a:p>
            <a:pPr marL="0" indent="0">
              <a:buNone/>
            </a:pPr>
            <a:r>
              <a:rPr lang="en-GB" sz="1100"/>
              <a:t>E: </a:t>
            </a:r>
            <a:r>
              <a:rPr lang="en-GB" sz="1100">
                <a:hlinkClick r:id="rId4"/>
              </a:rPr>
              <a:t>wessexsde@uhs.nhs.uk</a:t>
            </a:r>
            <a:r>
              <a:rPr lang="en-GB" sz="1100"/>
              <a:t> </a:t>
            </a:r>
          </a:p>
          <a:p>
            <a:pPr marL="0" indent="0">
              <a:buNone/>
            </a:pPr>
            <a:r>
              <a:rPr lang="en-GB" sz="1100"/>
              <a:t>T: 02381 205314</a:t>
            </a:r>
          </a:p>
          <a:p>
            <a:pPr marL="0" indent="0">
              <a:buNone/>
            </a:pPr>
            <a:r>
              <a:rPr lang="en-GB" sz="1100"/>
              <a:t>Wessex SDE</a:t>
            </a:r>
            <a:br>
              <a:rPr lang="en-GB" sz="1100"/>
            </a:br>
            <a:r>
              <a:rPr lang="en-GB" sz="1100"/>
              <a:t>Executive Offices</a:t>
            </a:r>
            <a:br>
              <a:rPr lang="en-GB" sz="1100"/>
            </a:br>
            <a:r>
              <a:rPr lang="en-GB" sz="1100"/>
              <a:t>Tremona Road</a:t>
            </a:r>
            <a:br>
              <a:rPr lang="en-GB" sz="1100"/>
            </a:br>
            <a:r>
              <a:rPr lang="en-GB" sz="1100"/>
              <a:t>Southampton</a:t>
            </a:r>
            <a:br>
              <a:rPr lang="en-GB" sz="1100"/>
            </a:br>
            <a:r>
              <a:rPr lang="en-GB" sz="1100"/>
              <a:t>SO16 6YD.</a:t>
            </a:r>
          </a:p>
          <a:p>
            <a:pPr marL="0" indent="0">
              <a:buNone/>
            </a:pPr>
            <a:endParaRPr lang="en-GB" sz="1100"/>
          </a:p>
        </p:txBody>
      </p:sp>
    </p:spTree>
    <p:extLst>
      <p:ext uri="{BB962C8B-B14F-4D97-AF65-F5344CB8AC3E}">
        <p14:creationId xmlns:p14="http://schemas.microsoft.com/office/powerpoint/2010/main" val="540528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2F44D-534D-7711-7F0F-D5555EF23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12F46-F889-B0CA-E405-DD1F39248CA4}"/>
              </a:ext>
            </a:extLst>
          </p:cNvPr>
          <p:cNvSpPr>
            <a:spLocks noGrp="1"/>
          </p:cNvSpPr>
          <p:nvPr>
            <p:ph type="title"/>
          </p:nvPr>
        </p:nvSpPr>
        <p:spPr/>
        <p:txBody>
          <a:bodyPr/>
          <a:lstStyle/>
          <a:p>
            <a:r>
              <a:rPr lang="en-GB"/>
              <a:t>Top tips for using this toolkit</a:t>
            </a:r>
          </a:p>
        </p:txBody>
      </p:sp>
      <p:graphicFrame>
        <p:nvGraphicFramePr>
          <p:cNvPr id="4" name="Content Placeholder 3">
            <a:extLst>
              <a:ext uri="{FF2B5EF4-FFF2-40B4-BE49-F238E27FC236}">
                <a16:creationId xmlns:a16="http://schemas.microsoft.com/office/drawing/2014/main" id="{46B05BCB-8B11-388B-3EDB-04431FB0C272}"/>
              </a:ext>
            </a:extLst>
          </p:cNvPr>
          <p:cNvGraphicFramePr>
            <a:graphicFrameLocks noGrp="1"/>
          </p:cNvGraphicFramePr>
          <p:nvPr>
            <p:ph sz="half" idx="1"/>
            <p:extLst>
              <p:ext uri="{D42A27DB-BD31-4B8C-83A1-F6EECF244321}">
                <p14:modId xmlns:p14="http://schemas.microsoft.com/office/powerpoint/2010/main" val="2869388929"/>
              </p:ext>
            </p:extLst>
          </p:nvPr>
        </p:nvGraphicFramePr>
        <p:xfrm>
          <a:off x="489483" y="2098675"/>
          <a:ext cx="8385175" cy="2863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778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A32DB-2CB3-E980-307A-74B5E0DF083D}"/>
              </a:ext>
            </a:extLst>
          </p:cNvPr>
          <p:cNvSpPr>
            <a:spLocks noGrp="1"/>
          </p:cNvSpPr>
          <p:nvPr>
            <p:ph type="title"/>
          </p:nvPr>
        </p:nvSpPr>
        <p:spPr/>
        <p:txBody>
          <a:bodyPr/>
          <a:lstStyle/>
          <a:p>
            <a:r>
              <a:rPr lang="en-GB"/>
              <a:t>Find the toolkit online</a:t>
            </a:r>
          </a:p>
        </p:txBody>
      </p:sp>
      <p:sp>
        <p:nvSpPr>
          <p:cNvPr id="14" name="Content Placeholder 13">
            <a:extLst>
              <a:ext uri="{FF2B5EF4-FFF2-40B4-BE49-F238E27FC236}">
                <a16:creationId xmlns:a16="http://schemas.microsoft.com/office/drawing/2014/main" id="{51F3B81A-5B66-DF1B-5942-1E845BD4632F}"/>
              </a:ext>
            </a:extLst>
          </p:cNvPr>
          <p:cNvSpPr>
            <a:spLocks noGrp="1"/>
          </p:cNvSpPr>
          <p:nvPr>
            <p:ph sz="half" idx="1"/>
          </p:nvPr>
        </p:nvSpPr>
        <p:spPr/>
        <p:txBody>
          <a:bodyPr>
            <a:normAutofit/>
          </a:bodyPr>
          <a:lstStyle/>
          <a:p>
            <a:pPr marL="0" indent="0">
              <a:buNone/>
            </a:pPr>
            <a:r>
              <a:rPr lang="en-GB" sz="1100"/>
              <a:t>You can find all the toolkit materials online, including PDF and PowerPoint versions of this document. </a:t>
            </a:r>
          </a:p>
          <a:p>
            <a:pPr marL="0" indent="0">
              <a:buNone/>
            </a:pPr>
            <a:r>
              <a:rPr lang="en-GB" sz="1100">
                <a:hlinkClick r:id="rId2"/>
              </a:rPr>
              <a:t>Visit the toolkit.</a:t>
            </a:r>
            <a:endParaRPr lang="en-GB" sz="1100"/>
          </a:p>
        </p:txBody>
      </p:sp>
      <p:pic>
        <p:nvPicPr>
          <p:cNvPr id="15" name="Content Placeholder 11">
            <a:extLst>
              <a:ext uri="{FF2B5EF4-FFF2-40B4-BE49-F238E27FC236}">
                <a16:creationId xmlns:a16="http://schemas.microsoft.com/office/drawing/2014/main" id="{5478D813-D938-D285-2036-0ADF8A9EC7FE}"/>
              </a:ext>
            </a:extLst>
          </p:cNvPr>
          <p:cNvPicPr>
            <a:picLocks noGrp="1" noChangeAspect="1"/>
          </p:cNvPicPr>
          <p:nvPr>
            <p:ph sz="half" idx="2"/>
          </p:nvPr>
        </p:nvPicPr>
        <p:blipFill>
          <a:blip r:embed="rId3"/>
          <a:stretch>
            <a:fillRect/>
          </a:stretch>
        </p:blipFill>
        <p:spPr>
          <a:xfrm>
            <a:off x="4629150" y="2152121"/>
            <a:ext cx="4135438" cy="2756958"/>
          </a:xfrm>
        </p:spPr>
      </p:pic>
    </p:spTree>
    <p:extLst>
      <p:ext uri="{BB962C8B-B14F-4D97-AF65-F5344CB8AC3E}">
        <p14:creationId xmlns:p14="http://schemas.microsoft.com/office/powerpoint/2010/main" val="1282261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EBE7C-830C-7989-4531-39E897B416AE}"/>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77832BA-6E70-4D47-EF67-78BFC4DB70A0}"/>
              </a:ext>
            </a:extLst>
          </p:cNvPr>
          <p:cNvSpPr>
            <a:spLocks noGrp="1"/>
          </p:cNvSpPr>
          <p:nvPr>
            <p:ph sz="half" idx="2"/>
          </p:nvPr>
        </p:nvSpPr>
        <p:spPr>
          <a:xfrm>
            <a:off x="4571998" y="2802214"/>
            <a:ext cx="4191857" cy="2341285"/>
          </a:xfrm>
        </p:spPr>
        <p:txBody>
          <a:bodyPr vert="horz" lIns="91440" tIns="45720" rIns="91440" bIns="45720" rtlCol="0" anchor="t">
            <a:normAutofit/>
          </a:bodyPr>
          <a:lstStyle/>
          <a:p>
            <a:pPr marL="0" indent="0">
              <a:buNone/>
            </a:pPr>
            <a:r>
              <a:rPr lang="en-GB" sz="1800" b="1">
                <a:latin typeface="Arial"/>
                <a:cs typeface="Arial"/>
              </a:rPr>
              <a:t>This section features new content </a:t>
            </a:r>
            <a:r>
              <a:rPr lang="en-GB" sz="1800">
                <a:latin typeface="Arial"/>
                <a:cs typeface="Arial"/>
              </a:rPr>
              <a:t>you can use at any point to show your support on social media and a </a:t>
            </a:r>
            <a:r>
              <a:rPr lang="en-GB" sz="1800" b="1">
                <a:latin typeface="Arial"/>
                <a:cs typeface="Arial"/>
              </a:rPr>
              <a:t>new content calendar</a:t>
            </a:r>
            <a:r>
              <a:rPr lang="en-GB" sz="1800">
                <a:latin typeface="Arial"/>
                <a:cs typeface="Arial"/>
              </a:rPr>
              <a:t> designed for the last 4 weeks of the campaign. Don’t worry if you can’t follow the suggested timeline, you can pick and choose what works for you.</a:t>
            </a:r>
          </a:p>
        </p:txBody>
      </p:sp>
      <p:sp>
        <p:nvSpPr>
          <p:cNvPr id="6" name="Text Placeholder 5">
            <a:extLst>
              <a:ext uri="{FF2B5EF4-FFF2-40B4-BE49-F238E27FC236}">
                <a16:creationId xmlns:a16="http://schemas.microsoft.com/office/drawing/2014/main" id="{D170EE42-5DCA-D0C1-B4B1-0602FB934C56}"/>
              </a:ext>
            </a:extLst>
          </p:cNvPr>
          <p:cNvSpPr>
            <a:spLocks noGrp="1"/>
          </p:cNvSpPr>
          <p:nvPr>
            <p:ph type="body" sz="quarter" idx="12"/>
          </p:nvPr>
        </p:nvSpPr>
        <p:spPr/>
        <p:txBody>
          <a:bodyPr/>
          <a:lstStyle/>
          <a:p>
            <a:r>
              <a:rPr lang="en-GB">
                <a:latin typeface="Arial"/>
                <a:cs typeface="Arial"/>
              </a:rPr>
              <a:t>Social content</a:t>
            </a:r>
            <a:endParaRPr lang="en-GB"/>
          </a:p>
        </p:txBody>
      </p:sp>
      <p:pic>
        <p:nvPicPr>
          <p:cNvPr id="17" name="Picture Placeholder 16" descr="A hand holding a red marker on a calendar&#10;&#10;Description automatically generated">
            <a:extLst>
              <a:ext uri="{FF2B5EF4-FFF2-40B4-BE49-F238E27FC236}">
                <a16:creationId xmlns:a16="http://schemas.microsoft.com/office/drawing/2014/main" id="{F4186B84-9BA4-E06B-9C03-AF4CD5102E73}"/>
              </a:ext>
            </a:extLst>
          </p:cNvPr>
          <p:cNvPicPr>
            <a:picLocks noGrp="1" noChangeAspect="1"/>
          </p:cNvPicPr>
          <p:nvPr>
            <p:ph type="pic" sz="quarter" idx="10"/>
          </p:nvPr>
        </p:nvPicPr>
        <p:blipFill>
          <a:blip r:embed="rId2"/>
          <a:srcRect l="738" t="-49933" r="1429" b="-60355"/>
          <a:stretch/>
        </p:blipFill>
        <p:spPr>
          <a:xfrm>
            <a:off x="0" y="938213"/>
            <a:ext cx="3260725" cy="4205287"/>
          </a:xfrm>
          <a:prstGeom prst="rect">
            <a:avLst/>
          </a:prstGeom>
          <a:solidFill>
            <a:srgbClr val="FBB635"/>
          </a:solidFill>
        </p:spPr>
      </p:pic>
    </p:spTree>
    <p:extLst>
      <p:ext uri="{BB962C8B-B14F-4D97-AF65-F5344CB8AC3E}">
        <p14:creationId xmlns:p14="http://schemas.microsoft.com/office/powerpoint/2010/main" val="1619355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DFE8782-993A-5BC1-D371-186A8401D9F6}"/>
              </a:ext>
            </a:extLst>
          </p:cNvPr>
          <p:cNvGraphicFramePr>
            <a:graphicFrameLocks/>
          </p:cNvGraphicFramePr>
          <p:nvPr>
            <p:extLst>
              <p:ext uri="{D42A27DB-BD31-4B8C-83A1-F6EECF244321}">
                <p14:modId xmlns:p14="http://schemas.microsoft.com/office/powerpoint/2010/main" val="2178827452"/>
              </p:ext>
            </p:extLst>
          </p:nvPr>
        </p:nvGraphicFramePr>
        <p:xfrm>
          <a:off x="252000" y="85725"/>
          <a:ext cx="8640000" cy="4972050"/>
        </p:xfrm>
        <a:graphic>
          <a:graphicData uri="http://schemas.openxmlformats.org/drawingml/2006/table">
            <a:tbl>
              <a:tblPr firstRow="1" bandRow="1">
                <a:tableStyleId>{5C22544A-7EE6-4342-B048-85BDC9FD1C3A}</a:tableStyleId>
              </a:tblPr>
              <a:tblGrid>
                <a:gridCol w="985593">
                  <a:extLst>
                    <a:ext uri="{9D8B030D-6E8A-4147-A177-3AD203B41FA5}">
                      <a16:colId xmlns:a16="http://schemas.microsoft.com/office/drawing/2014/main" val="2508954112"/>
                    </a:ext>
                  </a:extLst>
                </a:gridCol>
                <a:gridCol w="898635">
                  <a:extLst>
                    <a:ext uri="{9D8B030D-6E8A-4147-A177-3AD203B41FA5}">
                      <a16:colId xmlns:a16="http://schemas.microsoft.com/office/drawing/2014/main" val="3039705530"/>
                    </a:ext>
                  </a:extLst>
                </a:gridCol>
                <a:gridCol w="5060731">
                  <a:extLst>
                    <a:ext uri="{9D8B030D-6E8A-4147-A177-3AD203B41FA5}">
                      <a16:colId xmlns:a16="http://schemas.microsoft.com/office/drawing/2014/main" val="3194202728"/>
                    </a:ext>
                  </a:extLst>
                </a:gridCol>
                <a:gridCol w="1695041">
                  <a:extLst>
                    <a:ext uri="{9D8B030D-6E8A-4147-A177-3AD203B41FA5}">
                      <a16:colId xmlns:a16="http://schemas.microsoft.com/office/drawing/2014/main" val="436312863"/>
                    </a:ext>
                  </a:extLst>
                </a:gridCol>
              </a:tblGrid>
              <a:tr h="0">
                <a:tc>
                  <a:txBody>
                    <a:bodyPr/>
                    <a:lstStyle/>
                    <a:p>
                      <a:pPr algn="l">
                        <a:lnSpc>
                          <a:spcPct val="95000"/>
                        </a:lnSpc>
                      </a:pPr>
                      <a:r>
                        <a:rPr lang="en-GB" sz="1000" spc="-20" baseline="0" dirty="0">
                          <a:latin typeface="+mj-lt"/>
                          <a:ea typeface="Segoe UI Emoji" panose="020B0502040204020203" pitchFamily="34" charset="0"/>
                        </a:rPr>
                        <a:t>DATE &amp; ACTION</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a:lnSpc>
                          <a:spcPct val="95000"/>
                        </a:lnSpc>
                      </a:pPr>
                      <a:r>
                        <a:rPr lang="en-GB" sz="1000" dirty="0">
                          <a:latin typeface="+mj-lt"/>
                          <a:ea typeface="Segoe UI Emoji" panose="020B0502040204020203" pitchFamily="34" charset="0"/>
                        </a:rPr>
                        <a:t>PLATFORM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a:lnSpc>
                          <a:spcPct val="95000"/>
                        </a:lnSpc>
                      </a:pPr>
                      <a:r>
                        <a:rPr lang="en-GB" sz="1000" dirty="0">
                          <a:latin typeface="+mj-lt"/>
                          <a:ea typeface="Segoe UI Emoji" panose="020B0502040204020203" pitchFamily="34" charset="0"/>
                        </a:rPr>
                        <a:t>COPY</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a:lnSpc>
                          <a:spcPct val="95000"/>
                        </a:lnSpc>
                      </a:pPr>
                      <a:r>
                        <a:rPr lang="en-GB" sz="1000" dirty="0">
                          <a:latin typeface="+mj-lt"/>
                          <a:ea typeface="Segoe UI Emoji" panose="020B0502040204020203" pitchFamily="34" charset="0"/>
                        </a:rPr>
                        <a:t>ASSET</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266510707"/>
                  </a:ext>
                </a:extLst>
              </a:tr>
              <a:tr h="1458945">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5000"/>
                        </a:lnSpc>
                        <a:spcBef>
                          <a:spcPts val="100"/>
                        </a:spcBef>
                        <a:spcAft>
                          <a:spcPts val="100"/>
                        </a:spcAft>
                      </a:pPr>
                      <a:r>
                        <a:rPr lang="en-GB" sz="1000">
                          <a:latin typeface="+mj-lt"/>
                          <a:ea typeface="Segoe UI Emoji" panose="020B0502040204020203" pitchFamily="34" charset="0"/>
                        </a:rPr>
                        <a:t>Any time –</a:t>
                      </a:r>
                      <a:r>
                        <a:rPr lang="en-GB" sz="1000" b="1">
                          <a:latin typeface="+mj-lt"/>
                          <a:ea typeface="Segoe UI Emoji" panose="020B0502040204020203" pitchFamily="34" charset="0"/>
                        </a:rPr>
                        <a:t>Promote polling stats and SDE explainer animation</a:t>
                      </a:r>
                    </a:p>
                  </a:txBody>
                  <a:tcPr marL="68580" marR="68580" marT="34290" marB="3429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5000"/>
                        </a:lnSpc>
                        <a:spcBef>
                          <a:spcPts val="100"/>
                        </a:spcBef>
                        <a:spcAft>
                          <a:spcPts val="100"/>
                        </a:spcAft>
                      </a:pPr>
                      <a:r>
                        <a:rPr lang="en-GB" sz="1000">
                          <a:latin typeface="+mj-lt"/>
                          <a:ea typeface="Segoe UI Emoji" panose="020B0502040204020203" pitchFamily="34" charset="0"/>
                        </a:rPr>
                        <a:t>Facebook, LinkedIn and Instagram</a:t>
                      </a:r>
                    </a:p>
                  </a:txBody>
                  <a:tcPr marL="68580" marR="68580" marT="34290" marB="3429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685800" rtl="0" eaLnBrk="1" fontAlgn="t" latinLnBrk="0" hangingPunct="1">
                        <a:lnSpc>
                          <a:spcPct val="95000"/>
                        </a:lnSpc>
                        <a:spcBef>
                          <a:spcPts val="0"/>
                        </a:spcBef>
                        <a:spcAft>
                          <a:spcPts val="0"/>
                        </a:spcAft>
                        <a:buClrTx/>
                        <a:buSzTx/>
                        <a:buFontTx/>
                        <a:buNone/>
                        <a:tabLst/>
                        <a:defRPr/>
                      </a:pPr>
                      <a:r>
                        <a:rPr lang="en-GB" sz="1000" b="0" i="0" u="none" strike="noStrike" kern="1200" dirty="0">
                          <a:solidFill>
                            <a:srgbClr val="000000"/>
                          </a:solidFill>
                          <a:effectLst/>
                          <a:latin typeface="+mj-lt"/>
                          <a:ea typeface="Segoe UI Emoji" panose="020B0502040204020203" pitchFamily="34" charset="0"/>
                          <a:cs typeface="+mn-cs"/>
                        </a:rPr>
                        <a:t>Half of people in Dorset, Hampshire &amp; the Isle of Wight would discourage others from opting out of NHS data sharing – would you?</a:t>
                      </a:r>
                    </a:p>
                    <a:p>
                      <a:pPr marL="0" algn="l" rtl="0" eaLnBrk="1" fontAlgn="t" latinLnBrk="0" hangingPunct="1">
                        <a:lnSpc>
                          <a:spcPct val="95000"/>
                        </a:lnSpc>
                      </a:pPr>
                      <a:endParaRPr lang="en-GB" sz="1000" b="0" i="0" u="none" strike="noStrike" kern="1200" dirty="0">
                        <a:solidFill>
                          <a:srgbClr val="000000"/>
                        </a:solidFill>
                        <a:effectLst/>
                        <a:latin typeface="+mj-lt"/>
                        <a:ea typeface="Segoe UI Emoji" panose="020B0502040204020203" pitchFamily="34" charset="0"/>
                      </a:endParaRPr>
                    </a:p>
                    <a:p>
                      <a:pPr marL="0" algn="l" rtl="0" eaLnBrk="1" fontAlgn="t" latinLnBrk="0" hangingPunct="1">
                        <a:lnSpc>
                          <a:spcPct val="95000"/>
                        </a:lnSpc>
                      </a:pPr>
                      <a:r>
                        <a:rPr lang="en-GB" sz="1000" b="0" i="0" u="none" strike="noStrike" kern="1200" dirty="0">
                          <a:solidFill>
                            <a:srgbClr val="000000"/>
                          </a:solidFill>
                          <a:effectLst/>
                          <a:latin typeface="+mj-lt"/>
                          <a:ea typeface="Segoe UI Emoji" panose="020B0502040204020203" pitchFamily="34" charset="0"/>
                        </a:rPr>
                        <a:t>Find out how your de-identified NHS data could be used to power life-saving medical research and better patient care.</a:t>
                      </a:r>
                      <a:r>
                        <a:rPr lang="en-GB" sz="1000" dirty="0">
                          <a:latin typeface="+mj-lt"/>
                          <a:ea typeface="Segoe UI Emoji" panose="020B0502040204020203" pitchFamily="34" charset="0"/>
                        </a:rPr>
                        <a:t> 🔬🩺</a:t>
                      </a:r>
                      <a:endParaRPr lang="en-GB" sz="1000" b="0" i="0" u="none" strike="noStrike" kern="1200" dirty="0">
                        <a:solidFill>
                          <a:srgbClr val="000000"/>
                        </a:solidFill>
                        <a:effectLst/>
                        <a:latin typeface="+mj-lt"/>
                        <a:ea typeface="Segoe UI Emoji" panose="020B0502040204020203" pitchFamily="34" charset="0"/>
                      </a:endParaRPr>
                    </a:p>
                    <a:p>
                      <a:pPr marL="0" algn="l" rtl="0" eaLnBrk="1" fontAlgn="t" latinLnBrk="0" hangingPunct="1">
                        <a:lnSpc>
                          <a:spcPct val="95000"/>
                        </a:lnSpc>
                      </a:pPr>
                      <a:endParaRPr lang="en-GB" sz="1000" b="0" i="0" u="none" strike="noStrike" kern="1200" dirty="0">
                        <a:solidFill>
                          <a:srgbClr val="000000"/>
                        </a:solidFill>
                        <a:effectLst/>
                        <a:latin typeface="+mj-lt"/>
                        <a:ea typeface="Segoe UI Emoji" panose="020B0502040204020203" pitchFamily="34" charset="0"/>
                      </a:endParaRPr>
                    </a:p>
                    <a:p>
                      <a:pPr marL="0" algn="l" rtl="0" eaLnBrk="1" fontAlgn="t" latinLnBrk="0" hangingPunct="1">
                        <a:lnSpc>
                          <a:spcPct val="95000"/>
                        </a:lnSpc>
                      </a:pPr>
                      <a:r>
                        <a:rPr lang="en-GB" sz="1000" b="0" i="0" u="none" strike="noStrike" kern="1200" dirty="0">
                          <a:solidFill>
                            <a:srgbClr val="000000"/>
                          </a:solidFill>
                          <a:effectLst/>
                          <a:latin typeface="+mj-lt"/>
                          <a:ea typeface="Segoe UI Emoji"/>
                        </a:rPr>
                        <a:t>Learn more and have your say today </a:t>
                      </a:r>
                      <a:r>
                        <a:rPr lang="en-GB" sz="1000" b="0" i="0" u="none" strike="noStrike" kern="1200" dirty="0">
                          <a:solidFill>
                            <a:srgbClr val="000000"/>
                          </a:solidFill>
                          <a:effectLst/>
                          <a:latin typeface="+mj-lt"/>
                          <a:ea typeface="Segoe UI Emoji"/>
                          <a:hlinkClick r:id="rId2"/>
                        </a:rPr>
                        <a:t>WessexSDE.nhs.uk/have-your-say</a:t>
                      </a:r>
                      <a:r>
                        <a:rPr lang="en-GB" sz="1000" b="0" i="0" u="none" strike="noStrike" kern="1200" dirty="0">
                          <a:solidFill>
                            <a:srgbClr val="000000"/>
                          </a:solidFill>
                          <a:effectLst/>
                          <a:latin typeface="+mj-lt"/>
                          <a:ea typeface="Segoe UI Emoji"/>
                        </a:rPr>
                        <a:t> – led by @UHSFT #ImprovingTomorrowsHealth #datasaveslives #healthdata #WessexSDE </a:t>
                      </a:r>
                      <a:r>
                        <a:rPr lang="en-GB" sz="1000" b="0" i="0" u="none" strike="noStrike" kern="1200" noProof="0" dirty="0">
                          <a:solidFill>
                            <a:srgbClr val="000000"/>
                          </a:solidFill>
                          <a:effectLst/>
                          <a:latin typeface="+mj-lt"/>
                          <a:ea typeface="Segoe UI Emoji"/>
                          <a:cs typeface="+mn-cs"/>
                        </a:rPr>
                        <a:t>#PoweredbyNHSData</a:t>
                      </a:r>
                      <a:br>
                        <a:rPr lang="en-GB" sz="1000" b="0" i="0" u="none" strike="noStrike" kern="1200" noProof="0" dirty="0">
                          <a:solidFill>
                            <a:srgbClr val="000000"/>
                          </a:solidFill>
                          <a:effectLst/>
                          <a:latin typeface="+mj-lt"/>
                          <a:ea typeface="Segoe UI Emoji"/>
                          <a:cs typeface="+mn-cs"/>
                        </a:rPr>
                      </a:br>
                      <a:br>
                        <a:rPr lang="en-GB" sz="1000" b="0" i="0" u="none" strike="noStrike" kern="1200" noProof="0" dirty="0">
                          <a:solidFill>
                            <a:srgbClr val="000000"/>
                          </a:solidFill>
                          <a:effectLst/>
                          <a:latin typeface="+mj-lt"/>
                          <a:ea typeface="Segoe UI Emoji"/>
                          <a:cs typeface="+mn-cs"/>
                        </a:rPr>
                      </a:br>
                      <a:endParaRPr lang="en-GB" sz="1000" b="0" i="0" u="none" strike="noStrike" kern="1200" noProof="0" dirty="0">
                        <a:solidFill>
                          <a:srgbClr val="000000"/>
                        </a:solidFill>
                        <a:effectLst/>
                        <a:latin typeface="+mj-lt"/>
                        <a:ea typeface="Segoe UI Emoji"/>
                        <a:cs typeface="+mn-cs"/>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a:lnSpc>
                          <a:spcPct val="90000"/>
                        </a:lnSpc>
                      </a:pPr>
                      <a:endParaRPr lang="en-GB" sz="1000" dirty="0">
                        <a:latin typeface="+mn-lt"/>
                      </a:endParaRPr>
                    </a:p>
                    <a:p>
                      <a:pPr>
                        <a:lnSpc>
                          <a:spcPct val="90000"/>
                        </a:lnSpc>
                      </a:pPr>
                      <a:endParaRPr lang="en-GB" sz="1000" dirty="0">
                        <a:latin typeface="+mn-lt"/>
                      </a:endParaRPr>
                    </a:p>
                    <a:p>
                      <a:pPr>
                        <a:lnSpc>
                          <a:spcPct val="90000"/>
                        </a:lnSpc>
                      </a:pPr>
                      <a:endParaRPr lang="en-GB" sz="1000" dirty="0">
                        <a:latin typeface="+mn-lt"/>
                      </a:endParaRPr>
                    </a:p>
                    <a:p>
                      <a:pPr>
                        <a:lnSpc>
                          <a:spcPct val="90000"/>
                        </a:lnSpc>
                      </a:pPr>
                      <a:endParaRPr lang="en-GB" sz="1000" dirty="0">
                        <a:latin typeface="+mn-lt"/>
                      </a:endParaRPr>
                    </a:p>
                    <a:p>
                      <a:pPr>
                        <a:lnSpc>
                          <a:spcPct val="90000"/>
                        </a:lnSpc>
                      </a:pPr>
                      <a:endParaRPr lang="en-GB" sz="1000" dirty="0">
                        <a:latin typeface="+mn-lt"/>
                      </a:endParaRPr>
                    </a:p>
                    <a:p>
                      <a:pPr>
                        <a:lnSpc>
                          <a:spcPct val="90000"/>
                        </a:lnSpc>
                      </a:pPr>
                      <a:endParaRPr lang="en-GB" sz="1000" dirty="0">
                        <a:latin typeface="+mn-lt"/>
                      </a:endParaRPr>
                    </a:p>
                    <a:p>
                      <a:pPr>
                        <a:lnSpc>
                          <a:spcPct val="90000"/>
                        </a:lnSpc>
                      </a:pPr>
                      <a:endParaRPr lang="en-GB" sz="1000" dirty="0">
                        <a:latin typeface="+mn-lt"/>
                      </a:endParaRPr>
                    </a:p>
                    <a:p>
                      <a:pPr>
                        <a:lnSpc>
                          <a:spcPct val="90000"/>
                        </a:lnSpc>
                      </a:pPr>
                      <a:endParaRPr lang="en-GB" sz="1000" dirty="0">
                        <a:latin typeface="+mn-lt"/>
                      </a:endParaRPr>
                    </a:p>
                    <a:p>
                      <a:pPr>
                        <a:lnSpc>
                          <a:spcPct val="90000"/>
                        </a:lnSpc>
                      </a:pPr>
                      <a:endParaRPr lang="en-GB" sz="1000" dirty="0">
                        <a:latin typeface="+mn-lt"/>
                      </a:endParaRPr>
                    </a:p>
                    <a:p>
                      <a:pPr>
                        <a:lnSpc>
                          <a:spcPct val="90000"/>
                        </a:lnSpc>
                      </a:pPr>
                      <a:endParaRPr lang="en-GB" sz="1000" dirty="0">
                        <a:latin typeface="+mn-lt"/>
                      </a:endParaRPr>
                    </a:p>
                    <a:p>
                      <a:pPr>
                        <a:lnSpc>
                          <a:spcPct val="90000"/>
                        </a:lnSpc>
                      </a:pPr>
                      <a:endParaRPr lang="en-GB" sz="1000" dirty="0">
                        <a:latin typeface="+mn-lt"/>
                      </a:endParaRPr>
                    </a:p>
                    <a:p>
                      <a:pPr>
                        <a:lnSpc>
                          <a:spcPct val="90000"/>
                        </a:lnSpc>
                      </a:pPr>
                      <a:endParaRPr lang="en-GB" sz="1200" dirty="0">
                        <a:latin typeface="+mn-lt"/>
                      </a:endParaRPr>
                    </a:p>
                    <a:p>
                      <a:pPr>
                        <a:lnSpc>
                          <a:spcPct val="90000"/>
                        </a:lnSpc>
                      </a:pPr>
                      <a:r>
                        <a:rPr lang="en-GB" sz="1000" dirty="0">
                          <a:latin typeface="+mn-lt"/>
                          <a:hlinkClick r:id="rId3"/>
                        </a:rPr>
                        <a:t>Download MP4</a:t>
                      </a:r>
                      <a:endParaRPr lang="en-GB" sz="1000" dirty="0">
                        <a:latin typeface="+mn-lt"/>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32641743"/>
                  </a:ext>
                </a:extLst>
              </a:tr>
              <a:tr h="577728">
                <a:tc vMerge="1">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5000"/>
                        </a:lnSpc>
                        <a:spcBef>
                          <a:spcPts val="100"/>
                        </a:spcBef>
                        <a:spcAft>
                          <a:spcPts val="100"/>
                        </a:spcAft>
                      </a:pPr>
                      <a:r>
                        <a:rPr lang="en-GB" sz="1000">
                          <a:latin typeface="+mj-lt"/>
                          <a:ea typeface="Segoe UI Emoji" panose="020B0502040204020203" pitchFamily="34" charset="0"/>
                        </a:rPr>
                        <a:t>X (nee Twitter) and Bluesky</a:t>
                      </a:r>
                    </a:p>
                  </a:txBody>
                  <a:tcPr marL="68580" marR="68580" marT="34290" marB="3429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685800" rtl="0" eaLnBrk="1" fontAlgn="t" latinLnBrk="0" hangingPunct="1">
                        <a:lnSpc>
                          <a:spcPct val="95000"/>
                        </a:lnSpc>
                        <a:spcBef>
                          <a:spcPts val="0"/>
                        </a:spcBef>
                        <a:spcAft>
                          <a:spcPts val="0"/>
                        </a:spcAft>
                        <a:buClrTx/>
                        <a:buSzTx/>
                        <a:buFontTx/>
                        <a:buNone/>
                        <a:tabLst/>
                        <a:defRPr/>
                      </a:pPr>
                      <a:r>
                        <a:rPr lang="en-GB" sz="1000" b="0" i="0" u="none" strike="noStrike" kern="1200">
                          <a:solidFill>
                            <a:srgbClr val="000000"/>
                          </a:solidFill>
                          <a:effectLst/>
                          <a:latin typeface="+mn-lt"/>
                          <a:ea typeface="Segoe UI Emoji" panose="020B0502040204020203" pitchFamily="34" charset="0"/>
                          <a:cs typeface="+mn-cs"/>
                        </a:rPr>
                        <a:t>Half of people in Dorset, Hampshire &amp; the Isle of Wight would discourage others from opting out of NHS data sharing – would you? </a:t>
                      </a:r>
                      <a:r>
                        <a:rPr lang="en-GB" sz="1000" b="0" i="0" u="none" strike="noStrike" kern="1200">
                          <a:solidFill>
                            <a:srgbClr val="000000"/>
                          </a:solidFill>
                          <a:effectLst/>
                          <a:latin typeface="+mj-lt"/>
                          <a:ea typeface="Segoe UI Emoji" panose="020B0502040204020203" pitchFamily="34" charset="0"/>
                        </a:rPr>
                        <a:t>Learn more and have your say today </a:t>
                      </a:r>
                      <a:r>
                        <a:rPr lang="en-GB" sz="1000" b="0">
                          <a:hlinkClick r:id="rId4"/>
                        </a:rPr>
                        <a:t>wessexsde.nhs.uk/have-your-say</a:t>
                      </a:r>
                      <a:r>
                        <a:rPr lang="en-GB" sz="1000" b="0"/>
                        <a:t> – </a:t>
                      </a:r>
                      <a:r>
                        <a:rPr lang="en-GB" sz="1000" b="0" i="0" u="none" strike="noStrike" kern="1200">
                          <a:solidFill>
                            <a:srgbClr val="000000"/>
                          </a:solidFill>
                          <a:effectLst/>
                          <a:latin typeface="+mj-lt"/>
                          <a:ea typeface="Segoe UI Emoji" panose="020B0502040204020203" pitchFamily="34" charset="0"/>
                        </a:rPr>
                        <a:t>led by @UHSFT</a:t>
                      </a:r>
                    </a:p>
                    <a:p>
                      <a:pPr marL="0" algn="l" rtl="0" eaLnBrk="1" fontAlgn="t" latinLnBrk="0" hangingPunct="1">
                        <a:lnSpc>
                          <a:spcPct val="95000"/>
                        </a:lnSpc>
                      </a:pPr>
                      <a:r>
                        <a:rPr lang="en-GB" sz="1000" b="0" i="0" u="none" strike="noStrike" kern="1200">
                          <a:solidFill>
                            <a:srgbClr val="000000"/>
                          </a:solidFill>
                          <a:effectLst/>
                          <a:latin typeface="+mj-lt"/>
                          <a:ea typeface="Segoe UI Emoji"/>
                        </a:rPr>
                        <a:t>#ImprovingTomorrowsHealth #datasaveslives #healthdata #WessexSDE </a:t>
                      </a:r>
                      <a:r>
                        <a:rPr lang="en-GB" sz="1000" b="0" i="0" u="none" strike="noStrike" kern="1200" noProof="0">
                          <a:solidFill>
                            <a:srgbClr val="000000"/>
                          </a:solidFill>
                          <a:effectLst/>
                          <a:latin typeface="Arial"/>
                        </a:rPr>
                        <a:t>#PoweredbyNHSData</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lang="en-GB" sz="1050">
                        <a:latin typeface="+mj-lt"/>
                      </a:endParaRPr>
                    </a:p>
                  </a:txBody>
                  <a:tcPr/>
                </a:tc>
                <a:extLst>
                  <a:ext uri="{0D108BD9-81ED-4DB2-BD59-A6C34878D82A}">
                    <a16:rowId xmlns:a16="http://schemas.microsoft.com/office/drawing/2014/main" val="407163832"/>
                  </a:ext>
                </a:extLst>
              </a:tr>
              <a:tr h="1261653">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5000"/>
                        </a:lnSpc>
                        <a:spcBef>
                          <a:spcPts val="100"/>
                        </a:spcBef>
                        <a:spcAft>
                          <a:spcPts val="100"/>
                        </a:spcAft>
                      </a:pPr>
                      <a:r>
                        <a:rPr lang="en-GB" sz="1000">
                          <a:latin typeface="+mj-lt"/>
                          <a:ea typeface="Segoe UI Emoji" panose="020B0502040204020203" pitchFamily="34" charset="0"/>
                        </a:rPr>
                        <a:t>Any time – </a:t>
                      </a:r>
                      <a:r>
                        <a:rPr lang="en-GB" sz="1000" b="1">
                          <a:latin typeface="+mj-lt"/>
                          <a:ea typeface="Segoe UI Emoji" panose="020B0502040204020203" pitchFamily="34" charset="0"/>
                        </a:rPr>
                        <a:t>Promote our polling statistics</a:t>
                      </a:r>
                    </a:p>
                  </a:txBody>
                  <a:tcPr marL="68580" marR="68580" marT="34290" marB="3429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5000"/>
                        </a:lnSpc>
                        <a:spcBef>
                          <a:spcPts val="100"/>
                        </a:spcBef>
                        <a:spcAft>
                          <a:spcPts val="100"/>
                        </a:spcAft>
                      </a:pPr>
                      <a:r>
                        <a:rPr lang="en-GB" sz="1000">
                          <a:latin typeface="+mj-lt"/>
                          <a:ea typeface="Segoe UI Emoji" panose="020B0502040204020203" pitchFamily="34" charset="0"/>
                        </a:rPr>
                        <a:t>Facebook, LinkedIn and Instagram</a:t>
                      </a:r>
                    </a:p>
                  </a:txBody>
                  <a:tcPr marL="68580" marR="68580" marT="34290" marB="3429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lvl="0"/>
                      <a:r>
                        <a:rPr lang="en-GB" sz="1000" kern="1200" dirty="0">
                          <a:solidFill>
                            <a:schemeClr val="dk1"/>
                          </a:solidFill>
                          <a:latin typeface="+mj-lt"/>
                          <a:ea typeface="Segoe UI Emoji" panose="020B0502040204020203" pitchFamily="34" charset="0"/>
                          <a:cs typeface="+mn-cs"/>
                        </a:rPr>
                        <a:t>59% of people </a:t>
                      </a:r>
                      <a:r>
                        <a:rPr lang="en-GB" sz="1000" b="0" i="0" u="none" strike="noStrike" kern="1200" dirty="0">
                          <a:solidFill>
                            <a:srgbClr val="000000"/>
                          </a:solidFill>
                          <a:effectLst/>
                          <a:latin typeface="+mn-lt"/>
                          <a:ea typeface="Segoe UI Emoji" panose="020B0502040204020203" pitchFamily="34" charset="0"/>
                          <a:cs typeface="+mn-cs"/>
                        </a:rPr>
                        <a:t>in Dorset, Hampshire &amp; the Isle of Wight believe </a:t>
                      </a:r>
                      <a:r>
                        <a:rPr lang="en-GB" sz="1000" kern="1200" dirty="0">
                          <a:solidFill>
                            <a:schemeClr val="dk1"/>
                          </a:solidFill>
                          <a:latin typeface="+mj-lt"/>
                          <a:ea typeface="Segoe UI Emoji" panose="020B0502040204020203" pitchFamily="34" charset="0"/>
                          <a:cs typeface="+mn-cs"/>
                        </a:rPr>
                        <a:t>the Wessex Secure Data Environment should prevent avoidable diseases and reduce demand on the NHS in the future rather than developing treatments for people who are already sick. </a:t>
                      </a:r>
                      <a:r>
                        <a:rPr lang="en-GB" sz="1000" dirty="0">
                          <a:latin typeface="+mj-lt"/>
                          <a:ea typeface="Segoe UI Emoji" panose="020B0502040204020203" pitchFamily="34" charset="0"/>
                        </a:rPr>
                        <a:t>🧪 🧫</a:t>
                      </a:r>
                    </a:p>
                    <a:p>
                      <a:pPr>
                        <a:lnSpc>
                          <a:spcPct val="95000"/>
                        </a:lnSpc>
                      </a:pPr>
                      <a:endParaRPr lang="en-GB" sz="1000" dirty="0">
                        <a:latin typeface="+mj-lt"/>
                        <a:ea typeface="Segoe UI Emoji" panose="020B0502040204020203" pitchFamily="34" charset="0"/>
                      </a:endParaRPr>
                    </a:p>
                    <a:p>
                      <a:pPr>
                        <a:lnSpc>
                          <a:spcPct val="95000"/>
                        </a:lnSpc>
                      </a:pPr>
                      <a:r>
                        <a:rPr lang="en-GB" sz="1000" dirty="0">
                          <a:latin typeface="+mj-lt"/>
                          <a:ea typeface="Segoe UI Emoji"/>
                        </a:rPr>
                        <a:t>Share what you think the NHS priorities should be at </a:t>
                      </a:r>
                      <a:r>
                        <a:rPr lang="en-GB" sz="1000" b="0" i="0" u="none" strike="noStrike" kern="1200" dirty="0">
                          <a:solidFill>
                            <a:srgbClr val="000000"/>
                          </a:solidFill>
                          <a:effectLst/>
                          <a:latin typeface="+mn-lt"/>
                          <a:ea typeface="Segoe UI Emoji"/>
                          <a:cs typeface="+mn-cs"/>
                          <a:hlinkClick r:id="rId2"/>
                        </a:rPr>
                        <a:t>WessexSDE.nhs.uk/have-your-say</a:t>
                      </a:r>
                      <a:r>
                        <a:rPr lang="en-GB" sz="1000" b="0" i="0" u="none" strike="noStrike" kern="1200" dirty="0">
                          <a:solidFill>
                            <a:srgbClr val="000000"/>
                          </a:solidFill>
                          <a:effectLst/>
                          <a:latin typeface="+mn-lt"/>
                          <a:ea typeface="Segoe UI Emoji"/>
                          <a:cs typeface="+mn-cs"/>
                        </a:rPr>
                        <a:t> </a:t>
                      </a:r>
                      <a:r>
                        <a:rPr lang="en-GB" sz="1000" dirty="0">
                          <a:latin typeface="+mj-lt"/>
                          <a:ea typeface="Segoe UI Emoji"/>
                        </a:rPr>
                        <a:t>– led by @UHSFT #datasaveslives #healthdata #WessexSDE </a:t>
                      </a:r>
                      <a:r>
                        <a:rPr lang="en-GB" sz="1000" b="0" i="0" u="none" strike="noStrike" noProof="0" dirty="0">
                          <a:solidFill>
                            <a:srgbClr val="000000"/>
                          </a:solidFill>
                          <a:latin typeface="Arial"/>
                        </a:rPr>
                        <a:t>#PoweredbyNHSData</a:t>
                      </a:r>
                      <a:br>
                        <a:rPr lang="en-GB" sz="1000" b="0" i="0" u="none" strike="noStrike" noProof="0" dirty="0">
                          <a:solidFill>
                            <a:srgbClr val="000000"/>
                          </a:solidFill>
                          <a:latin typeface="Arial"/>
                        </a:rPr>
                      </a:br>
                      <a:br>
                        <a:rPr lang="en-GB" sz="1000" b="0" i="0" u="none" strike="noStrike" noProof="0" dirty="0">
                          <a:solidFill>
                            <a:srgbClr val="000000"/>
                          </a:solidFill>
                          <a:latin typeface="Arial"/>
                        </a:rPr>
                      </a:br>
                      <a:endParaRPr lang="en-GB" sz="1000" b="0" i="0" u="none" strike="noStrike" noProof="0" dirty="0">
                        <a:solidFill>
                          <a:srgbClr val="000000"/>
                        </a:solidFill>
                        <a:latin typeface="Arial"/>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a:lnSpc>
                          <a:spcPct val="90000"/>
                        </a:lnSpc>
                      </a:pPr>
                      <a:endParaRPr lang="en-GB" sz="1000">
                        <a:latin typeface="+mn-lt"/>
                      </a:endParaRPr>
                    </a:p>
                    <a:p>
                      <a:pPr>
                        <a:lnSpc>
                          <a:spcPct val="90000"/>
                        </a:lnSpc>
                      </a:pPr>
                      <a:endParaRPr lang="en-GB" sz="1000">
                        <a:latin typeface="+mn-lt"/>
                      </a:endParaRPr>
                    </a:p>
                    <a:p>
                      <a:pPr>
                        <a:lnSpc>
                          <a:spcPct val="90000"/>
                        </a:lnSpc>
                      </a:pPr>
                      <a:endParaRPr lang="en-GB" sz="1000">
                        <a:latin typeface="+mn-lt"/>
                      </a:endParaRPr>
                    </a:p>
                    <a:p>
                      <a:pPr>
                        <a:lnSpc>
                          <a:spcPct val="90000"/>
                        </a:lnSpc>
                      </a:pPr>
                      <a:endParaRPr lang="en-GB" sz="1000">
                        <a:latin typeface="+mn-lt"/>
                      </a:endParaRPr>
                    </a:p>
                    <a:p>
                      <a:pPr>
                        <a:lnSpc>
                          <a:spcPct val="90000"/>
                        </a:lnSpc>
                      </a:pPr>
                      <a:endParaRPr lang="en-GB" sz="1000">
                        <a:latin typeface="+mn-lt"/>
                      </a:endParaRPr>
                    </a:p>
                    <a:p>
                      <a:pPr>
                        <a:lnSpc>
                          <a:spcPct val="90000"/>
                        </a:lnSpc>
                      </a:pPr>
                      <a:endParaRPr lang="en-GB" sz="1000">
                        <a:latin typeface="+mn-lt"/>
                      </a:endParaRPr>
                    </a:p>
                    <a:p>
                      <a:pPr>
                        <a:lnSpc>
                          <a:spcPct val="90000"/>
                        </a:lnSpc>
                      </a:pPr>
                      <a:endParaRPr lang="en-GB" sz="1000">
                        <a:latin typeface="+mn-lt"/>
                      </a:endParaRPr>
                    </a:p>
                    <a:p>
                      <a:pPr>
                        <a:lnSpc>
                          <a:spcPct val="90000"/>
                        </a:lnSpc>
                      </a:pPr>
                      <a:endParaRPr lang="en-GB" sz="1000">
                        <a:latin typeface="+mn-lt"/>
                      </a:endParaRPr>
                    </a:p>
                    <a:p>
                      <a:pPr>
                        <a:lnSpc>
                          <a:spcPct val="90000"/>
                        </a:lnSpc>
                      </a:pPr>
                      <a:endParaRPr lang="en-GB" sz="1000">
                        <a:latin typeface="+mn-lt"/>
                      </a:endParaRPr>
                    </a:p>
                    <a:p>
                      <a:pPr>
                        <a:lnSpc>
                          <a:spcPct val="90000"/>
                        </a:lnSpc>
                      </a:pPr>
                      <a:endParaRPr lang="en-GB" sz="1000">
                        <a:latin typeface="+mn-lt"/>
                      </a:endParaRPr>
                    </a:p>
                    <a:p>
                      <a:pPr>
                        <a:lnSpc>
                          <a:spcPct val="90000"/>
                        </a:lnSpc>
                      </a:pPr>
                      <a:endParaRPr lang="en-GB" sz="1000">
                        <a:latin typeface="+mn-lt"/>
                      </a:endParaRPr>
                    </a:p>
                    <a:p>
                      <a:pPr marL="0" marR="0" lvl="0" indent="0" algn="l" defTabSz="685800" rtl="0" eaLnBrk="1" fontAlgn="auto" latinLnBrk="0" hangingPunct="1">
                        <a:lnSpc>
                          <a:spcPct val="95000"/>
                        </a:lnSpc>
                        <a:spcBef>
                          <a:spcPts val="0"/>
                        </a:spcBef>
                        <a:spcAft>
                          <a:spcPts val="0"/>
                        </a:spcAft>
                        <a:buClrTx/>
                        <a:buSzTx/>
                        <a:buFontTx/>
                        <a:buNone/>
                        <a:tabLst/>
                        <a:defRPr/>
                      </a:pPr>
                      <a:endParaRPr lang="en-GB" sz="1000">
                        <a:latin typeface="+mn-lt"/>
                        <a:hlinkClick r:id="rId5"/>
                      </a:endParaRPr>
                    </a:p>
                    <a:p>
                      <a:pPr marL="0" marR="0" lvl="0" indent="0" algn="l" defTabSz="685800" rtl="0" eaLnBrk="1" fontAlgn="auto" latinLnBrk="0" hangingPunct="1">
                        <a:lnSpc>
                          <a:spcPct val="95000"/>
                        </a:lnSpc>
                        <a:spcBef>
                          <a:spcPts val="0"/>
                        </a:spcBef>
                        <a:spcAft>
                          <a:spcPts val="0"/>
                        </a:spcAft>
                        <a:buClrTx/>
                        <a:buSzTx/>
                        <a:buFontTx/>
                        <a:buNone/>
                        <a:tabLst/>
                        <a:defRPr/>
                      </a:pPr>
                      <a:r>
                        <a:rPr lang="en-GB" sz="1000">
                          <a:latin typeface="+mn-lt"/>
                          <a:hlinkClick r:id="rId5"/>
                        </a:rPr>
                        <a:t>Download JPG</a:t>
                      </a:r>
                      <a:endParaRPr lang="en-GB" sz="1000">
                        <a:latin typeface="+mn-lt"/>
                      </a:endParaRPr>
                    </a:p>
                    <a:p>
                      <a:pPr>
                        <a:lnSpc>
                          <a:spcPct val="95000"/>
                        </a:lnSpc>
                      </a:pPr>
                      <a:endParaRPr lang="en-GB" sz="1000">
                        <a:latin typeface="+mj-lt"/>
                        <a:ea typeface="Segoe UI Emoji" panose="020B0502040204020203" pitchFamily="34" charset="0"/>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8209512"/>
                  </a:ext>
                </a:extLst>
              </a:tr>
              <a:tr h="285668">
                <a:tc vMerge="1">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5000"/>
                        </a:lnSpc>
                        <a:spcBef>
                          <a:spcPts val="100"/>
                        </a:spcBef>
                        <a:spcAft>
                          <a:spcPts val="100"/>
                        </a:spcAft>
                      </a:pPr>
                      <a:r>
                        <a:rPr lang="en-GB" sz="1000">
                          <a:latin typeface="+mj-lt"/>
                          <a:ea typeface="Segoe UI Emoji" panose="020B0502040204020203" pitchFamily="34" charset="0"/>
                        </a:rPr>
                        <a:t>X (nee Twitter) and Bluesky</a:t>
                      </a:r>
                    </a:p>
                  </a:txBody>
                  <a:tcPr marL="68580" marR="68580" marT="34290" marB="3429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rtl="0" eaLnBrk="1" fontAlgn="auto" latinLnBrk="0" hangingPunct="1">
                        <a:lnSpc>
                          <a:spcPct val="95000"/>
                        </a:lnSpc>
                        <a:spcBef>
                          <a:spcPts val="0"/>
                        </a:spcBef>
                        <a:spcAft>
                          <a:spcPts val="0"/>
                        </a:spcAft>
                        <a:buClrTx/>
                        <a:buSzTx/>
                        <a:buFontTx/>
                        <a:buNone/>
                      </a:pPr>
                      <a:r>
                        <a:rPr lang="en-GB" sz="1000" b="0" i="0" u="none" strike="noStrike" kern="1200" dirty="0">
                          <a:solidFill>
                            <a:srgbClr val="000000"/>
                          </a:solidFill>
                          <a:effectLst/>
                          <a:latin typeface="+mj-lt"/>
                          <a:ea typeface="Segoe UI Emoji"/>
                        </a:rPr>
                        <a:t>We're supporting the #ImprovingTomorrowsHealth campaign – it's a chance for you to have your say on using NHS data for research: </a:t>
                      </a:r>
                      <a:r>
                        <a:rPr lang="en-GB" sz="1000" b="0" i="0" u="none" strike="noStrike" kern="1200" dirty="0">
                          <a:solidFill>
                            <a:srgbClr val="000000"/>
                          </a:solidFill>
                          <a:effectLst/>
                          <a:latin typeface="+mj-lt"/>
                          <a:ea typeface="Segoe UI Emoji"/>
                          <a:hlinkClick r:id="rId6"/>
                        </a:rPr>
                        <a:t>www.WessexSDE.nhs.uk</a:t>
                      </a:r>
                      <a:r>
                        <a:rPr lang="en-GB" sz="1000" b="0" i="0" u="none" strike="noStrike" kern="1200" dirty="0">
                          <a:solidFill>
                            <a:srgbClr val="000000"/>
                          </a:solidFill>
                          <a:effectLst/>
                          <a:latin typeface="+mj-lt"/>
                          <a:ea typeface="Segoe UI Emoji"/>
                        </a:rPr>
                        <a:t> led by @UHSFT </a:t>
                      </a:r>
                      <a:r>
                        <a:rPr lang="en-GB" sz="1000" dirty="0">
                          <a:latin typeface="+mj-lt"/>
                          <a:ea typeface="Segoe UI Emoji"/>
                        </a:rPr>
                        <a:t>🔬 🧪 🧫</a:t>
                      </a:r>
                      <a:r>
                        <a:rPr lang="en-GB" sz="1000" b="0" i="0" u="none" strike="noStrike" kern="1200" dirty="0">
                          <a:solidFill>
                            <a:srgbClr val="000000"/>
                          </a:solidFill>
                          <a:effectLst/>
                          <a:latin typeface="+mj-lt"/>
                          <a:ea typeface="Segoe UI Emoji"/>
                        </a:rPr>
                        <a:t> </a:t>
                      </a:r>
                      <a:r>
                        <a:rPr lang="en-GB" sz="1000" b="0" i="0" u="none" strike="noStrike" kern="1200" noProof="0" dirty="0">
                          <a:solidFill>
                            <a:srgbClr val="000000"/>
                          </a:solidFill>
                          <a:effectLst/>
                          <a:latin typeface="+mj-lt"/>
                          <a:ea typeface="Segoe UI Emoji"/>
                        </a:rPr>
                        <a:t>#datasaveslives #healthdata #WessexSDE </a:t>
                      </a:r>
                      <a:r>
                        <a:rPr lang="en-GB" sz="1000" b="0" i="0" u="none" strike="noStrike" kern="1200" noProof="0" dirty="0">
                          <a:solidFill>
                            <a:srgbClr val="000000"/>
                          </a:solidFill>
                          <a:effectLst/>
                          <a:latin typeface="Arial"/>
                        </a:rPr>
                        <a:t>#PoweredbyNHSData</a:t>
                      </a:r>
                      <a:endParaRPr lang="en-GB" sz="1000" b="0" i="0" u="none" strike="noStrike" kern="1200" dirty="0">
                        <a:solidFill>
                          <a:srgbClr val="000000"/>
                        </a:solidFill>
                        <a:effectLst/>
                        <a:latin typeface="+mj-lt"/>
                        <a:ea typeface="Segoe UI Emoji" panose="020B0502040204020203" pitchFamily="34" charset="0"/>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pPr>
                        <a:lnSpc>
                          <a:spcPct val="95000"/>
                        </a:lnSpc>
                      </a:pPr>
                      <a:endParaRPr lang="en-GB" sz="1000">
                        <a:latin typeface="+mj-lt"/>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22368259"/>
                  </a:ext>
                </a:extLst>
              </a:tr>
            </a:tbl>
          </a:graphicData>
        </a:graphic>
      </p:graphicFrame>
      <p:sp>
        <p:nvSpPr>
          <p:cNvPr id="5" name="Title 1">
            <a:extLst>
              <a:ext uri="{FF2B5EF4-FFF2-40B4-BE49-F238E27FC236}">
                <a16:creationId xmlns:a16="http://schemas.microsoft.com/office/drawing/2014/main" id="{5F2988B1-3312-7B2A-72AE-D69B086DCCA4}"/>
              </a:ext>
            </a:extLst>
          </p:cNvPr>
          <p:cNvSpPr txBox="1">
            <a:spLocks noGrp="1" noRot="1" noMove="1" noResize="1" noEditPoints="1" noAdjustHandles="1" noChangeArrowheads="1" noChangeShapeType="1"/>
          </p:cNvSpPr>
          <p:nvPr/>
        </p:nvSpPr>
        <p:spPr>
          <a:xfrm>
            <a:off x="2212205" y="1841306"/>
            <a:ext cx="4902902" cy="199914"/>
          </a:xfrm>
          <a:prstGeom prst="rect">
            <a:avLst/>
          </a:prstGeom>
          <a:solidFill>
            <a:sysClr val="windowText" lastClr="000000"/>
          </a:solidFill>
        </p:spPr>
        <p:txBody>
          <a:bodyPr anchor="ctr"/>
          <a:lstStyle>
            <a:lvl1pPr algn="l" defTabSz="914400" rtl="0" eaLnBrk="1" fontAlgn="t" latinLnBrk="0" hangingPunct="1">
              <a:lnSpc>
                <a:spcPct val="70000"/>
              </a:lnSpc>
              <a:spcBef>
                <a:spcPct val="0"/>
              </a:spcBef>
              <a:buNone/>
              <a:defRPr sz="9600" b="1" i="0" kern="1200" cap="all" baseline="0">
                <a:solidFill>
                  <a:schemeClr val="tx1"/>
                </a:solidFill>
                <a:latin typeface="Arial" panose="020B0604020202020204" pitchFamily="34" charset="0"/>
                <a:ea typeface="+mj-ea"/>
                <a:cs typeface="Arial" panose="020B0604020202020204" pitchFamily="34" charset="0"/>
              </a:defRPr>
            </a:lvl1pPr>
          </a:lstStyle>
          <a:p>
            <a:pPr algn="ctr" defTabSz="685800">
              <a:lnSpc>
                <a:spcPct val="100000"/>
              </a:lnSpc>
              <a:defRPr/>
            </a:pPr>
            <a:r>
              <a:rPr lang="en-GB" sz="800" dirty="0">
                <a:solidFill>
                  <a:sysClr val="window" lastClr="FFFFFF"/>
                </a:solidFill>
                <a:latin typeface="+mn-lt"/>
              </a:rPr>
              <a:t>please @ UNIVERSITY HOSPITAL SOUTHAMPTON: @uhsft (Facebook &amp; Instagram)</a:t>
            </a:r>
          </a:p>
        </p:txBody>
      </p:sp>
      <p:sp>
        <p:nvSpPr>
          <p:cNvPr id="10" name="Title 1">
            <a:extLst>
              <a:ext uri="{FF2B5EF4-FFF2-40B4-BE49-F238E27FC236}">
                <a16:creationId xmlns:a16="http://schemas.microsoft.com/office/drawing/2014/main" id="{6AFF5ED8-2BD5-88C9-192C-733A14C2C32B}"/>
              </a:ext>
            </a:extLst>
          </p:cNvPr>
          <p:cNvSpPr txBox="1">
            <a:spLocks noGrp="1" noRot="1" noMove="1" noResize="1" noEditPoints="1" noAdjustHandles="1" noChangeArrowheads="1" noChangeShapeType="1"/>
          </p:cNvSpPr>
          <p:nvPr/>
        </p:nvSpPr>
        <p:spPr>
          <a:xfrm>
            <a:off x="2212205" y="4111199"/>
            <a:ext cx="4902902" cy="199913"/>
          </a:xfrm>
          <a:prstGeom prst="rect">
            <a:avLst/>
          </a:prstGeom>
          <a:solidFill>
            <a:sysClr val="windowText" lastClr="000000"/>
          </a:solidFill>
        </p:spPr>
        <p:txBody>
          <a:bodyPr anchor="ctr"/>
          <a:lstStyle>
            <a:lvl1pPr algn="l" defTabSz="914400" rtl="0" eaLnBrk="1" fontAlgn="t" latinLnBrk="0" hangingPunct="1">
              <a:lnSpc>
                <a:spcPct val="70000"/>
              </a:lnSpc>
              <a:spcBef>
                <a:spcPct val="0"/>
              </a:spcBef>
              <a:buNone/>
              <a:defRPr sz="9600" b="1" i="0" kern="1200" cap="all" baseline="0">
                <a:solidFill>
                  <a:schemeClr val="tx1"/>
                </a:solidFill>
                <a:latin typeface="Arial" panose="020B0604020202020204" pitchFamily="34" charset="0"/>
                <a:ea typeface="+mj-ea"/>
                <a:cs typeface="Arial" panose="020B0604020202020204" pitchFamily="34" charset="0"/>
              </a:defRPr>
            </a:lvl1pPr>
          </a:lstStyle>
          <a:p>
            <a:pPr algn="ctr" defTabSz="685800">
              <a:lnSpc>
                <a:spcPct val="100000"/>
              </a:lnSpc>
              <a:defRPr/>
            </a:pPr>
            <a:r>
              <a:rPr lang="en-GB" sz="800" dirty="0">
                <a:solidFill>
                  <a:sysClr val="window" lastClr="FFFFFF"/>
                </a:solidFill>
                <a:latin typeface="+mn-lt"/>
              </a:rPr>
              <a:t>please @ UNIVERSITY HOSPITAL SOUTHAMPTON: @uhsft (Facebook &amp; Instagram)</a:t>
            </a:r>
          </a:p>
        </p:txBody>
      </p:sp>
      <p:pic>
        <p:nvPicPr>
          <p:cNvPr id="12" name="Picture 11" descr="A blue and white label with white text&#10;&#10;AI-generated content may be incorrect.">
            <a:hlinkClick r:id="rId3"/>
            <a:extLst>
              <a:ext uri="{FF2B5EF4-FFF2-40B4-BE49-F238E27FC236}">
                <a16:creationId xmlns:a16="http://schemas.microsoft.com/office/drawing/2014/main" id="{98DF8BBB-D92A-6F6A-4413-E46308A9154C}"/>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a:ext>
            </a:extLst>
          </a:blip>
          <a:stretch>
            <a:fillRect/>
          </a:stretch>
        </p:blipFill>
        <p:spPr>
          <a:xfrm>
            <a:off x="7248676" y="530128"/>
            <a:ext cx="1584000" cy="1584000"/>
          </a:xfrm>
          <a:prstGeom prst="rect">
            <a:avLst/>
          </a:prstGeom>
        </p:spPr>
      </p:pic>
      <p:pic>
        <p:nvPicPr>
          <p:cNvPr id="3" name="Picture 2" descr="A blue and white logo&#10;&#10;AI-generated content may be incorrect.">
            <a:hlinkClick r:id="rId5"/>
            <a:extLst>
              <a:ext uri="{FF2B5EF4-FFF2-40B4-BE49-F238E27FC236}">
                <a16:creationId xmlns:a16="http://schemas.microsoft.com/office/drawing/2014/main" id="{0C1632C6-9E07-3598-BBB5-0473BB782B53}"/>
              </a:ext>
            </a:extLst>
          </p:cNvPr>
          <p:cNvPicPr/>
          <p:nvPr/>
        </p:nvPicPr>
        <p:blipFill>
          <a:blip r:embed="rId8" cstate="hqprint">
            <a:extLst>
              <a:ext uri="{28A0092B-C50C-407E-A947-70E740481C1C}">
                <a14:useLocalDpi xmlns:a14="http://schemas.microsoft.com/office/drawing/2010/main"/>
              </a:ext>
            </a:extLst>
          </a:blip>
          <a:stretch>
            <a:fillRect/>
          </a:stretch>
        </p:blipFill>
        <p:spPr>
          <a:xfrm>
            <a:off x="7248676" y="3029372"/>
            <a:ext cx="1584000" cy="1584000"/>
          </a:xfrm>
          <a:prstGeom prst="rect">
            <a:avLst/>
          </a:prstGeom>
        </p:spPr>
      </p:pic>
    </p:spTree>
    <p:extLst>
      <p:ext uri="{BB962C8B-B14F-4D97-AF65-F5344CB8AC3E}">
        <p14:creationId xmlns:p14="http://schemas.microsoft.com/office/powerpoint/2010/main" val="3586408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03770-6B6E-83A1-5290-EACD6DA9B42A}"/>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3CBF794-A442-44F1-6D35-3A8145C9B817}"/>
              </a:ext>
            </a:extLst>
          </p:cNvPr>
          <p:cNvGraphicFramePr>
            <a:graphicFrameLocks/>
          </p:cNvGraphicFramePr>
          <p:nvPr>
            <p:extLst>
              <p:ext uri="{D42A27DB-BD31-4B8C-83A1-F6EECF244321}">
                <p14:modId xmlns:p14="http://schemas.microsoft.com/office/powerpoint/2010/main" val="53258622"/>
              </p:ext>
            </p:extLst>
          </p:nvPr>
        </p:nvGraphicFramePr>
        <p:xfrm>
          <a:off x="203788" y="44191"/>
          <a:ext cx="8640000" cy="2750820"/>
        </p:xfrm>
        <a:graphic>
          <a:graphicData uri="http://schemas.openxmlformats.org/drawingml/2006/table">
            <a:tbl>
              <a:tblPr firstRow="1" bandRow="1">
                <a:tableStyleId>{5C22544A-7EE6-4342-B048-85BDC9FD1C3A}</a:tableStyleId>
              </a:tblPr>
              <a:tblGrid>
                <a:gridCol w="985593">
                  <a:extLst>
                    <a:ext uri="{9D8B030D-6E8A-4147-A177-3AD203B41FA5}">
                      <a16:colId xmlns:a16="http://schemas.microsoft.com/office/drawing/2014/main" val="2508954112"/>
                    </a:ext>
                  </a:extLst>
                </a:gridCol>
                <a:gridCol w="898635">
                  <a:extLst>
                    <a:ext uri="{9D8B030D-6E8A-4147-A177-3AD203B41FA5}">
                      <a16:colId xmlns:a16="http://schemas.microsoft.com/office/drawing/2014/main" val="3039705530"/>
                    </a:ext>
                  </a:extLst>
                </a:gridCol>
                <a:gridCol w="5060731">
                  <a:extLst>
                    <a:ext uri="{9D8B030D-6E8A-4147-A177-3AD203B41FA5}">
                      <a16:colId xmlns:a16="http://schemas.microsoft.com/office/drawing/2014/main" val="3194202728"/>
                    </a:ext>
                  </a:extLst>
                </a:gridCol>
                <a:gridCol w="1695041">
                  <a:extLst>
                    <a:ext uri="{9D8B030D-6E8A-4147-A177-3AD203B41FA5}">
                      <a16:colId xmlns:a16="http://schemas.microsoft.com/office/drawing/2014/main" val="436312863"/>
                    </a:ext>
                  </a:extLst>
                </a:gridCol>
              </a:tblGrid>
              <a:tr h="269991">
                <a:tc>
                  <a:txBody>
                    <a:bodyPr/>
                    <a:lstStyle/>
                    <a:p>
                      <a:pPr algn="l">
                        <a:lnSpc>
                          <a:spcPct val="90000"/>
                        </a:lnSpc>
                      </a:pPr>
                      <a:r>
                        <a:rPr lang="en-GB" sz="1000" spc="-20" baseline="0" dirty="0">
                          <a:latin typeface="+mj-lt"/>
                        </a:rPr>
                        <a:t>DATE &amp; ACTION</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a:lnSpc>
                          <a:spcPct val="90000"/>
                        </a:lnSpc>
                      </a:pPr>
                      <a:r>
                        <a:rPr lang="en-GB" sz="1000">
                          <a:latin typeface="+mj-lt"/>
                        </a:rPr>
                        <a:t>PLATFORM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a:lnSpc>
                          <a:spcPct val="90000"/>
                        </a:lnSpc>
                      </a:pPr>
                      <a:r>
                        <a:rPr lang="en-GB" sz="1000">
                          <a:latin typeface="+mj-lt"/>
                        </a:rPr>
                        <a:t>COPY</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a:lnSpc>
                          <a:spcPct val="90000"/>
                        </a:lnSpc>
                      </a:pPr>
                      <a:r>
                        <a:rPr lang="en-GB" sz="1000">
                          <a:latin typeface="+mj-lt"/>
                        </a:rPr>
                        <a:t>ASSET</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266510707"/>
                  </a:ext>
                </a:extLst>
              </a:tr>
              <a:tr h="1282881">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85000"/>
                        </a:lnSpc>
                        <a:spcBef>
                          <a:spcPts val="100"/>
                        </a:spcBef>
                        <a:spcAft>
                          <a:spcPts val="100"/>
                        </a:spcAft>
                      </a:pPr>
                      <a:r>
                        <a:rPr lang="en-GB" sz="1000">
                          <a:latin typeface="+mj-lt"/>
                        </a:rPr>
                        <a:t>Any time – </a:t>
                      </a:r>
                      <a:r>
                        <a:rPr lang="en-GB" sz="1000" b="1">
                          <a:latin typeface="+mj-lt"/>
                        </a:rPr>
                        <a:t>Take the quiz and have their say</a:t>
                      </a:r>
                    </a:p>
                  </a:txBody>
                  <a:tcPr marL="68580" marR="68580" marT="34290" marB="3429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85000"/>
                        </a:lnSpc>
                        <a:spcBef>
                          <a:spcPts val="100"/>
                        </a:spcBef>
                        <a:spcAft>
                          <a:spcPts val="100"/>
                        </a:spcAft>
                      </a:pPr>
                      <a:r>
                        <a:rPr lang="en-GB" sz="1000">
                          <a:latin typeface="+mj-lt"/>
                        </a:rPr>
                        <a:t>Facebook, LinkedIn and Instagram</a:t>
                      </a:r>
                    </a:p>
                  </a:txBody>
                  <a:tcPr marL="68580" marR="68580" marT="34290" marB="3429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lvl="0" algn="l">
                        <a:lnSpc>
                          <a:spcPct val="85000"/>
                        </a:lnSpc>
                        <a:buNone/>
                      </a:pPr>
                      <a:r>
                        <a:rPr lang="en-GB" sz="1000" b="0" i="0" u="none" strike="noStrike" kern="1200" spc="-40" baseline="0">
                          <a:solidFill>
                            <a:srgbClr val="000000"/>
                          </a:solidFill>
                          <a:effectLst/>
                          <a:latin typeface="+mn-lt"/>
                        </a:rPr>
                        <a:t>How much do you know about how the NHS uses your data for research? </a:t>
                      </a:r>
                      <a:r>
                        <a:rPr lang="en-GB" sz="1000" spc="-40" baseline="0"/>
                        <a:t>🔬 🧪 🧫</a:t>
                      </a:r>
                    </a:p>
                    <a:p>
                      <a:pPr marL="0" lvl="0" algn="l">
                        <a:lnSpc>
                          <a:spcPct val="85000"/>
                        </a:lnSpc>
                        <a:buNone/>
                      </a:pPr>
                      <a:endParaRPr lang="en-GB" sz="1000" kern="1200">
                        <a:solidFill>
                          <a:schemeClr val="dk1"/>
                        </a:solidFill>
                        <a:effectLst/>
                        <a:latin typeface="+mn-lt"/>
                        <a:ea typeface="+mn-ea"/>
                        <a:cs typeface="+mn-cs"/>
                      </a:endParaRPr>
                    </a:p>
                    <a:p>
                      <a:pPr marL="0" marR="0" lvl="0" indent="0" algn="l" defTabSz="685800" rtl="0" eaLnBrk="1" fontAlgn="auto" latinLnBrk="0" hangingPunct="1">
                        <a:lnSpc>
                          <a:spcPct val="85000"/>
                        </a:lnSpc>
                        <a:spcBef>
                          <a:spcPts val="0"/>
                        </a:spcBef>
                        <a:spcAft>
                          <a:spcPts val="0"/>
                        </a:spcAft>
                        <a:buClrTx/>
                        <a:buSzTx/>
                        <a:buFontTx/>
                        <a:buNone/>
                        <a:tabLst/>
                        <a:defRPr/>
                      </a:pPr>
                      <a:r>
                        <a:rPr lang="en-GB" sz="1000" kern="1200">
                          <a:solidFill>
                            <a:schemeClr val="dk1"/>
                          </a:solidFill>
                          <a:effectLst/>
                          <a:latin typeface="+mn-lt"/>
                          <a:ea typeface="+mn-ea"/>
                          <a:cs typeface="+mn-cs"/>
                        </a:rPr>
                        <a:t>The idea of the Wessex Secure Data Environment is to enable large amounts of de-identified NHS patient data to be safely stored, linked together and made accessible to researchers to improve services and treatments.</a:t>
                      </a:r>
                    </a:p>
                    <a:p>
                      <a:pPr marL="0" marR="0" lvl="0" indent="0" algn="l" defTabSz="685800" rtl="0" eaLnBrk="1" fontAlgn="auto" latinLnBrk="0" hangingPunct="1">
                        <a:lnSpc>
                          <a:spcPct val="85000"/>
                        </a:lnSpc>
                        <a:spcBef>
                          <a:spcPts val="0"/>
                        </a:spcBef>
                        <a:spcAft>
                          <a:spcPts val="0"/>
                        </a:spcAft>
                        <a:buClrTx/>
                        <a:buSzTx/>
                        <a:buFontTx/>
                        <a:buNone/>
                        <a:tabLst/>
                        <a:defRPr/>
                      </a:pPr>
                      <a:endParaRPr lang="en-GB" sz="1000" kern="1200">
                        <a:solidFill>
                          <a:schemeClr val="dk1"/>
                        </a:solidFill>
                        <a:effectLst/>
                        <a:latin typeface="+mn-lt"/>
                        <a:ea typeface="+mn-ea"/>
                        <a:cs typeface="+mn-cs"/>
                      </a:endParaRPr>
                    </a:p>
                    <a:p>
                      <a:pPr marL="0" marR="0" lvl="0" indent="0" algn="l" defTabSz="685800" rtl="0" eaLnBrk="1" fontAlgn="auto" latinLnBrk="0" hangingPunct="1">
                        <a:lnSpc>
                          <a:spcPct val="85000"/>
                        </a:lnSpc>
                        <a:spcBef>
                          <a:spcPts val="0"/>
                        </a:spcBef>
                        <a:spcAft>
                          <a:spcPts val="0"/>
                        </a:spcAft>
                        <a:buClrTx/>
                        <a:buSzTx/>
                        <a:buFontTx/>
                        <a:buNone/>
                        <a:tabLst/>
                        <a:defRPr/>
                      </a:pPr>
                      <a:r>
                        <a:rPr lang="en-GB" sz="1000" kern="1200">
                          <a:solidFill>
                            <a:schemeClr val="dk1"/>
                          </a:solidFill>
                          <a:effectLst/>
                          <a:latin typeface="+mn-lt"/>
                          <a:ea typeface="+mn-ea"/>
                          <a:cs typeface="+mn-cs"/>
                        </a:rPr>
                        <a:t>Researchers won’t ever see confidential patient information, but they will get access to better quality data, speeding up life-saving projects. 💊💉🧬</a:t>
                      </a:r>
                    </a:p>
                    <a:p>
                      <a:pPr marL="0" lvl="0" algn="l">
                        <a:lnSpc>
                          <a:spcPct val="85000"/>
                        </a:lnSpc>
                        <a:buNone/>
                      </a:pPr>
                      <a:endParaRPr lang="en-GB" sz="1000" b="0" i="0" u="none" strike="noStrike" kern="1200" spc="-40" baseline="0">
                        <a:solidFill>
                          <a:srgbClr val="000000"/>
                        </a:solidFill>
                        <a:effectLst/>
                        <a:latin typeface="+mn-lt"/>
                      </a:endParaRPr>
                    </a:p>
                    <a:p>
                      <a:pPr marL="0" marR="0" lvl="0" indent="0" algn="l" defTabSz="685800" rtl="0" eaLnBrk="1" fontAlgn="auto" latinLnBrk="0" hangingPunct="1">
                        <a:lnSpc>
                          <a:spcPct val="85000"/>
                        </a:lnSpc>
                        <a:spcBef>
                          <a:spcPts val="0"/>
                        </a:spcBef>
                        <a:spcAft>
                          <a:spcPts val="0"/>
                        </a:spcAft>
                        <a:buClrTx/>
                        <a:buSzTx/>
                        <a:buFontTx/>
                        <a:buNone/>
                        <a:tabLst/>
                        <a:defRPr/>
                      </a:pPr>
                      <a:r>
                        <a:rPr lang="en-GB" sz="1000" kern="1200">
                          <a:solidFill>
                            <a:schemeClr val="dk1"/>
                          </a:solidFill>
                          <a:effectLst/>
                          <a:latin typeface="+mn-lt"/>
                          <a:ea typeface="+mn-ea"/>
                          <a:cs typeface="+mn-cs"/>
                        </a:rPr>
                        <a:t>The majority (56%) of people across Dorset, Hampshire &amp; the Isle of Wight feel reassured knowing that their personal details are not shared with researchers. </a:t>
                      </a:r>
                      <a:r>
                        <a:rPr lang="en-GB" sz="1000" b="0" i="0" u="none" strike="noStrike" kern="1200" spc="-40" baseline="0">
                          <a:solidFill>
                            <a:srgbClr val="000000"/>
                          </a:solidFill>
                          <a:effectLst/>
                          <a:latin typeface="+mn-lt"/>
                          <a:ea typeface="+mn-ea"/>
                          <a:cs typeface="+mn-cs"/>
                        </a:rPr>
                        <a:t>Take the #ImprovingTomorrowsHealth quiz and find out more: </a:t>
                      </a:r>
                      <a:r>
                        <a:rPr lang="en-GB" sz="1000" b="0" spc="-40" baseline="0">
                          <a:hlinkClick r:id="rId2"/>
                        </a:rPr>
                        <a:t>wsde.typeform.com/WessexSDE</a:t>
                      </a:r>
                      <a:r>
                        <a:rPr lang="en-GB" sz="1000" b="0" spc="-40" baseline="0"/>
                        <a:t> </a:t>
                      </a:r>
                      <a:r>
                        <a:rPr lang="en-GB" sz="1000" b="0" i="0" u="none" strike="noStrike" kern="1200" spc="-40" baseline="0" noProof="0">
                          <a:solidFill>
                            <a:srgbClr val="000000"/>
                          </a:solidFill>
                          <a:effectLst/>
                          <a:latin typeface="+mn-lt"/>
                          <a:ea typeface="+mn-ea"/>
                          <a:cs typeface="+mn-cs"/>
                        </a:rPr>
                        <a:t>#datasaveslives #healthdata #WessexSDE </a:t>
                      </a:r>
                      <a:r>
                        <a:rPr lang="en-GB" sz="1000" b="0" i="0" u="none" strike="noStrike" kern="1200" spc="-40" baseline="0" noProof="0">
                          <a:solidFill>
                            <a:srgbClr val="000000"/>
                          </a:solidFill>
                          <a:effectLst/>
                          <a:latin typeface="Arial"/>
                        </a:rPr>
                        <a:t>#PoweredbyNHSData</a:t>
                      </a:r>
                      <a:endParaRPr lang="en-GB" sz="1000" b="0" i="0" u="none" strike="noStrike" kern="1200" spc="-40" baseline="0">
                        <a:solidFill>
                          <a:srgbClr val="000000"/>
                        </a:solidFill>
                        <a:effectLst/>
                        <a:latin typeface="+mn-lt"/>
                        <a:ea typeface="+mn-ea"/>
                        <a:cs typeface="+mn-cs"/>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a:lnSpc>
                          <a:spcPct val="90000"/>
                        </a:lnSpc>
                      </a:pPr>
                      <a:endParaRPr lang="en-GB" sz="1000" dirty="0">
                        <a:latin typeface="+mn-lt"/>
                      </a:endParaRPr>
                    </a:p>
                    <a:p>
                      <a:pPr>
                        <a:lnSpc>
                          <a:spcPct val="90000"/>
                        </a:lnSpc>
                      </a:pPr>
                      <a:endParaRPr lang="en-GB" sz="1000" dirty="0">
                        <a:latin typeface="+mn-lt"/>
                      </a:endParaRPr>
                    </a:p>
                    <a:p>
                      <a:pPr>
                        <a:lnSpc>
                          <a:spcPct val="90000"/>
                        </a:lnSpc>
                      </a:pPr>
                      <a:endParaRPr lang="en-GB" sz="1000" dirty="0">
                        <a:latin typeface="+mn-lt"/>
                      </a:endParaRPr>
                    </a:p>
                    <a:p>
                      <a:pPr>
                        <a:lnSpc>
                          <a:spcPct val="90000"/>
                        </a:lnSpc>
                      </a:pPr>
                      <a:endParaRPr lang="en-GB" sz="1000" dirty="0">
                        <a:latin typeface="+mn-lt"/>
                      </a:endParaRPr>
                    </a:p>
                    <a:p>
                      <a:pPr>
                        <a:lnSpc>
                          <a:spcPct val="90000"/>
                        </a:lnSpc>
                      </a:pPr>
                      <a:endParaRPr lang="en-GB" sz="1000" dirty="0">
                        <a:latin typeface="+mn-lt"/>
                      </a:endParaRPr>
                    </a:p>
                    <a:p>
                      <a:pPr>
                        <a:lnSpc>
                          <a:spcPct val="90000"/>
                        </a:lnSpc>
                      </a:pPr>
                      <a:endParaRPr lang="en-GB" sz="1000" dirty="0">
                        <a:latin typeface="+mn-lt"/>
                      </a:endParaRPr>
                    </a:p>
                    <a:p>
                      <a:pPr>
                        <a:lnSpc>
                          <a:spcPct val="90000"/>
                        </a:lnSpc>
                      </a:pPr>
                      <a:endParaRPr lang="en-GB" sz="1000" dirty="0">
                        <a:latin typeface="+mn-lt"/>
                      </a:endParaRPr>
                    </a:p>
                    <a:p>
                      <a:pPr>
                        <a:lnSpc>
                          <a:spcPct val="90000"/>
                        </a:lnSpc>
                      </a:pPr>
                      <a:endParaRPr lang="en-GB" sz="1000" dirty="0">
                        <a:latin typeface="+mn-lt"/>
                      </a:endParaRPr>
                    </a:p>
                    <a:p>
                      <a:pPr>
                        <a:lnSpc>
                          <a:spcPct val="90000"/>
                        </a:lnSpc>
                      </a:pPr>
                      <a:endParaRPr lang="en-GB" sz="1000" dirty="0">
                        <a:latin typeface="+mn-lt"/>
                      </a:endParaRPr>
                    </a:p>
                    <a:p>
                      <a:pPr>
                        <a:lnSpc>
                          <a:spcPct val="90000"/>
                        </a:lnSpc>
                      </a:pPr>
                      <a:endParaRPr lang="en-GB" sz="1000" dirty="0">
                        <a:latin typeface="+mn-lt"/>
                      </a:endParaRPr>
                    </a:p>
                    <a:p>
                      <a:pPr>
                        <a:lnSpc>
                          <a:spcPct val="90000"/>
                        </a:lnSpc>
                      </a:pPr>
                      <a:endParaRPr lang="en-GB" sz="1000" dirty="0">
                        <a:latin typeface="+mn-lt"/>
                      </a:endParaRPr>
                    </a:p>
                    <a:p>
                      <a:pPr>
                        <a:lnSpc>
                          <a:spcPct val="90000"/>
                        </a:lnSpc>
                      </a:pPr>
                      <a:endParaRPr lang="en-GB" sz="1200" dirty="0">
                        <a:latin typeface="+mn-lt"/>
                      </a:endParaRPr>
                    </a:p>
                    <a:p>
                      <a:pPr>
                        <a:lnSpc>
                          <a:spcPct val="90000"/>
                        </a:lnSpc>
                      </a:pPr>
                      <a:r>
                        <a:rPr lang="en-GB" sz="1000" dirty="0">
                          <a:latin typeface="+mn-lt"/>
                          <a:hlinkClick r:id="rId3"/>
                        </a:rPr>
                        <a:t>Download JPG</a:t>
                      </a:r>
                      <a:endParaRPr lang="en-GB" sz="1000" dirty="0">
                        <a:latin typeface="+mn-lt"/>
                      </a:endParaRPr>
                    </a:p>
                    <a:p>
                      <a:pPr>
                        <a:lnSpc>
                          <a:spcPct val="85000"/>
                        </a:lnSpc>
                      </a:pPr>
                      <a:endParaRPr lang="en-GB" sz="1000" dirty="0">
                        <a:latin typeface="+mj-lt"/>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32641743"/>
                  </a:ext>
                </a:extLst>
              </a:tr>
              <a:tr h="545607">
                <a:tc vMerge="1">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85000"/>
                        </a:lnSpc>
                        <a:spcBef>
                          <a:spcPts val="100"/>
                        </a:spcBef>
                        <a:spcAft>
                          <a:spcPts val="100"/>
                        </a:spcAft>
                      </a:pPr>
                      <a:r>
                        <a:rPr lang="en-GB" sz="1000">
                          <a:latin typeface="+mj-lt"/>
                        </a:rPr>
                        <a:t>X (nee Twitter) and Bluesky</a:t>
                      </a:r>
                    </a:p>
                  </a:txBody>
                  <a:tcPr marL="68580" marR="68580" marT="34290" marB="3429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85000"/>
                        </a:lnSpc>
                        <a:spcBef>
                          <a:spcPts val="0"/>
                        </a:spcBef>
                        <a:spcAft>
                          <a:spcPts val="0"/>
                        </a:spcAft>
                        <a:buClrTx/>
                        <a:buSzTx/>
                        <a:buFontTx/>
                        <a:buNone/>
                        <a:tabLst/>
                        <a:defRPr/>
                      </a:pPr>
                      <a:r>
                        <a:rPr lang="en-GB" sz="1000" b="0" i="0" u="none" strike="noStrike" kern="1200" spc="-40" baseline="0" dirty="0">
                          <a:solidFill>
                            <a:srgbClr val="000000"/>
                          </a:solidFill>
                          <a:effectLst/>
                          <a:latin typeface="+mn-lt"/>
                        </a:rPr>
                        <a:t>How much do you know about how the NHS uses your data for research? </a:t>
                      </a:r>
                      <a:r>
                        <a:rPr lang="en-GB" sz="1000" spc="-40" baseline="0" dirty="0"/>
                        <a:t>🔬 🧪 🧫</a:t>
                      </a:r>
                      <a:endParaRPr lang="en-GB" sz="1000" b="0" i="0" u="none" strike="noStrike" kern="1200" spc="-40" baseline="0" dirty="0">
                        <a:solidFill>
                          <a:srgbClr val="000000"/>
                        </a:solidFill>
                        <a:effectLst/>
                        <a:latin typeface="+mn-lt"/>
                      </a:endParaRPr>
                    </a:p>
                    <a:p>
                      <a:pPr marL="0" marR="0" lvl="0" indent="0" algn="l" defTabSz="685800" rtl="0" eaLnBrk="1" fontAlgn="auto" latinLnBrk="0" hangingPunct="1">
                        <a:lnSpc>
                          <a:spcPct val="85000"/>
                        </a:lnSpc>
                        <a:spcBef>
                          <a:spcPts val="0"/>
                        </a:spcBef>
                        <a:spcAft>
                          <a:spcPts val="0"/>
                        </a:spcAft>
                        <a:buClrTx/>
                        <a:buSzTx/>
                        <a:buFontTx/>
                        <a:buNone/>
                        <a:tabLst/>
                        <a:defRPr/>
                      </a:pPr>
                      <a:r>
                        <a:rPr lang="en-GB" sz="1000" b="0" i="0" u="none" strike="noStrike" kern="1200" spc="-40" baseline="0" dirty="0">
                          <a:solidFill>
                            <a:srgbClr val="000000"/>
                          </a:solidFill>
                          <a:effectLst/>
                          <a:latin typeface="+mn-lt"/>
                        </a:rPr>
                        <a:t>Take the Improving Tomorrow's Health quiz and find out: </a:t>
                      </a:r>
                      <a:r>
                        <a:rPr lang="en-GB" sz="1000" b="0" spc="-40" baseline="0" dirty="0">
                          <a:hlinkClick r:id="rId2"/>
                        </a:rPr>
                        <a:t>wsde.typeform.com/</a:t>
                      </a:r>
                      <a:r>
                        <a:rPr lang="en-GB" sz="1000" b="0" spc="-40" baseline="0" dirty="0" err="1">
                          <a:hlinkClick r:id="rId2"/>
                        </a:rPr>
                        <a:t>WessexSDE</a:t>
                      </a:r>
                      <a:endParaRPr lang="en-GB" sz="1000" b="0" spc="-40" baseline="0" dirty="0"/>
                    </a:p>
                    <a:p>
                      <a:pPr marL="0" lvl="0" algn="l">
                        <a:lnSpc>
                          <a:spcPct val="85000"/>
                        </a:lnSpc>
                        <a:buNone/>
                      </a:pPr>
                      <a:r>
                        <a:rPr lang="en-GB" sz="1000" b="0" i="0" u="none" strike="noStrike" kern="1200" spc="-40" baseline="0" noProof="0" dirty="0">
                          <a:solidFill>
                            <a:srgbClr val="000000"/>
                          </a:solidFill>
                          <a:effectLst/>
                          <a:latin typeface="+mn-lt"/>
                        </a:rPr>
                        <a:t>#ImprovingTomorrowsHealth #datasaveslives #healthdata #WessexSDE </a:t>
                      </a:r>
                      <a:r>
                        <a:rPr lang="en-GB" sz="1000" b="0" i="0" u="none" strike="noStrike" kern="1200" spc="-40" baseline="0" noProof="0" dirty="0">
                          <a:solidFill>
                            <a:srgbClr val="000000"/>
                          </a:solidFill>
                          <a:effectLst/>
                          <a:latin typeface="Arial"/>
                        </a:rPr>
                        <a:t>#PoweredbyNHSData</a:t>
                      </a:r>
                      <a:endParaRPr lang="en-GB" sz="1000" spc="-40" baseline="0" dirty="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lang="en-GB" sz="1050">
                        <a:latin typeface="+mj-lt"/>
                      </a:endParaRPr>
                    </a:p>
                  </a:txBody>
                  <a:tcPr/>
                </a:tc>
                <a:extLst>
                  <a:ext uri="{0D108BD9-81ED-4DB2-BD59-A6C34878D82A}">
                    <a16:rowId xmlns:a16="http://schemas.microsoft.com/office/drawing/2014/main" val="407163832"/>
                  </a:ext>
                </a:extLst>
              </a:tr>
            </a:tbl>
          </a:graphicData>
        </a:graphic>
      </p:graphicFrame>
      <p:pic>
        <p:nvPicPr>
          <p:cNvPr id="6" name="Picture 5">
            <a:hlinkClick r:id="rId3"/>
            <a:extLst>
              <a:ext uri="{FF2B5EF4-FFF2-40B4-BE49-F238E27FC236}">
                <a16:creationId xmlns:a16="http://schemas.microsoft.com/office/drawing/2014/main" id="{997529BA-C486-5EFE-D8BB-BECD281EA08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208580" y="454950"/>
            <a:ext cx="1584000" cy="1584000"/>
          </a:xfrm>
          <a:prstGeom prst="rect">
            <a:avLst/>
          </a:prstGeom>
        </p:spPr>
      </p:pic>
      <p:graphicFrame>
        <p:nvGraphicFramePr>
          <p:cNvPr id="3" name="Table 2">
            <a:extLst>
              <a:ext uri="{FF2B5EF4-FFF2-40B4-BE49-F238E27FC236}">
                <a16:creationId xmlns:a16="http://schemas.microsoft.com/office/drawing/2014/main" id="{252A75E1-EE8B-15C7-8349-73CC5DA4163B}"/>
              </a:ext>
            </a:extLst>
          </p:cNvPr>
          <p:cNvGraphicFramePr>
            <a:graphicFrameLocks noGrp="1"/>
          </p:cNvGraphicFramePr>
          <p:nvPr>
            <p:extLst>
              <p:ext uri="{D42A27DB-BD31-4B8C-83A1-F6EECF244321}">
                <p14:modId xmlns:p14="http://schemas.microsoft.com/office/powerpoint/2010/main" val="2962635904"/>
              </p:ext>
            </p:extLst>
          </p:nvPr>
        </p:nvGraphicFramePr>
        <p:xfrm>
          <a:off x="193849" y="2794000"/>
          <a:ext cx="8640000" cy="2235200"/>
        </p:xfrm>
        <a:graphic>
          <a:graphicData uri="http://schemas.openxmlformats.org/drawingml/2006/table">
            <a:tbl>
              <a:tblPr firstRow="1" bandRow="1">
                <a:tableStyleId>{5C22544A-7EE6-4342-B048-85BDC9FD1C3A}</a:tableStyleId>
              </a:tblPr>
              <a:tblGrid>
                <a:gridCol w="985593">
                  <a:extLst>
                    <a:ext uri="{9D8B030D-6E8A-4147-A177-3AD203B41FA5}">
                      <a16:colId xmlns:a16="http://schemas.microsoft.com/office/drawing/2014/main" val="4009728859"/>
                    </a:ext>
                  </a:extLst>
                </a:gridCol>
                <a:gridCol w="898635">
                  <a:extLst>
                    <a:ext uri="{9D8B030D-6E8A-4147-A177-3AD203B41FA5}">
                      <a16:colId xmlns:a16="http://schemas.microsoft.com/office/drawing/2014/main" val="3365245440"/>
                    </a:ext>
                  </a:extLst>
                </a:gridCol>
                <a:gridCol w="5060731">
                  <a:extLst>
                    <a:ext uri="{9D8B030D-6E8A-4147-A177-3AD203B41FA5}">
                      <a16:colId xmlns:a16="http://schemas.microsoft.com/office/drawing/2014/main" val="4282384558"/>
                    </a:ext>
                  </a:extLst>
                </a:gridCol>
                <a:gridCol w="1695041">
                  <a:extLst>
                    <a:ext uri="{9D8B030D-6E8A-4147-A177-3AD203B41FA5}">
                      <a16:colId xmlns:a16="http://schemas.microsoft.com/office/drawing/2014/main" val="735598475"/>
                    </a:ext>
                  </a:extLst>
                </a:gridCol>
              </a:tblGrid>
              <a:tr h="1145653">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95000"/>
                        </a:lnSpc>
                        <a:spcBef>
                          <a:spcPts val="100"/>
                        </a:spcBef>
                        <a:spcAft>
                          <a:spcPts val="100"/>
                        </a:spcAft>
                        <a:buClrTx/>
                        <a:buSzTx/>
                        <a:buFontTx/>
                        <a:buNone/>
                        <a:tabLst/>
                        <a:defRPr/>
                      </a:pPr>
                      <a:r>
                        <a:rPr lang="en-GB" sz="1000" b="0">
                          <a:latin typeface="+mj-lt"/>
                        </a:rPr>
                        <a:t>Any time – </a:t>
                      </a:r>
                      <a:r>
                        <a:rPr lang="en-GB" sz="1000">
                          <a:latin typeface="+mj-lt"/>
                        </a:rPr>
                        <a:t>Cancer research</a:t>
                      </a:r>
                      <a:endParaRPr lang="en-GB" sz="1000" b="1">
                        <a:latin typeface="+mj-lt"/>
                      </a:endParaRPr>
                    </a:p>
                    <a:p>
                      <a:pPr>
                        <a:lnSpc>
                          <a:spcPct val="95000"/>
                        </a:lnSpc>
                        <a:spcBef>
                          <a:spcPts val="100"/>
                        </a:spcBef>
                        <a:spcAft>
                          <a:spcPts val="100"/>
                        </a:spcAft>
                      </a:pPr>
                      <a:endParaRPr lang="en-GB" sz="1000">
                        <a:latin typeface="+mj-lt"/>
                      </a:endParaRPr>
                    </a:p>
                  </a:txBody>
                  <a:tcPr marL="68580" marR="68580" marT="34290" marB="3429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5000"/>
                        </a:lnSpc>
                        <a:spcBef>
                          <a:spcPts val="100"/>
                        </a:spcBef>
                        <a:spcAft>
                          <a:spcPts val="100"/>
                        </a:spcAft>
                      </a:pPr>
                      <a:r>
                        <a:rPr lang="en-GB" sz="1000" b="0" kern="1200" dirty="0">
                          <a:solidFill>
                            <a:schemeClr val="dk1"/>
                          </a:solidFill>
                          <a:effectLst/>
                          <a:latin typeface="+mn-lt"/>
                          <a:ea typeface="+mn-ea"/>
                          <a:cs typeface="+mn-cs"/>
                        </a:rPr>
                        <a:t>Facebook, LinkedIn and Instagram</a:t>
                      </a:r>
                    </a:p>
                  </a:txBody>
                  <a:tcPr marL="68580" marR="68580" marT="34290" marB="3429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90000"/>
                        </a:lnSpc>
                        <a:spcBef>
                          <a:spcPts val="400"/>
                        </a:spcBef>
                        <a:spcAft>
                          <a:spcPts val="400"/>
                        </a:spcAft>
                        <a:buClrTx/>
                        <a:buSzTx/>
                        <a:buFontTx/>
                        <a:buNone/>
                        <a:tabLst/>
                        <a:defRPr/>
                      </a:pPr>
                      <a:r>
                        <a:rPr lang="en-GB" sz="1000" b="0" kern="1200" dirty="0">
                          <a:solidFill>
                            <a:schemeClr val="dk1"/>
                          </a:solidFill>
                          <a:effectLst/>
                          <a:latin typeface="+mn-lt"/>
                          <a:ea typeface="+mn-ea"/>
                          <a:cs typeface="+mn-cs"/>
                        </a:rPr>
                        <a:t>For the majority of people across Hampshire, Dorset and the Isle of Wight (65%), tackling cancer is a top priority. </a:t>
                      </a:r>
                    </a:p>
                    <a:p>
                      <a:pPr marL="0" marR="0" lvl="0" indent="0" algn="l" defTabSz="685800" rtl="0" eaLnBrk="1" fontAlgn="auto" latinLnBrk="0" hangingPunct="1">
                        <a:lnSpc>
                          <a:spcPct val="90000"/>
                        </a:lnSpc>
                        <a:spcBef>
                          <a:spcPts val="400"/>
                        </a:spcBef>
                        <a:spcAft>
                          <a:spcPts val="400"/>
                        </a:spcAft>
                        <a:buClrTx/>
                        <a:buSzTx/>
                        <a:buFontTx/>
                        <a:buNone/>
                        <a:tabLst/>
                        <a:defRPr/>
                      </a:pPr>
                      <a:r>
                        <a:rPr lang="en-GB" sz="1000" b="0" kern="1200" dirty="0">
                          <a:solidFill>
                            <a:schemeClr val="dk1"/>
                          </a:solidFill>
                          <a:effectLst/>
                          <a:latin typeface="+mn-lt"/>
                          <a:ea typeface="+mn-ea"/>
                          <a:cs typeface="+mn-cs"/>
                        </a:rPr>
                        <a:t>#NHSdata has already been paving the way for significant breakthroughs including helping us reduce cervical cancer rates. 💉</a:t>
                      </a:r>
                    </a:p>
                    <a:p>
                      <a:pPr marL="0" marR="0" lvl="0" indent="0" algn="l" defTabSz="685800" rtl="0" eaLnBrk="1" fontAlgn="auto" latinLnBrk="0" hangingPunct="1">
                        <a:lnSpc>
                          <a:spcPct val="90000"/>
                        </a:lnSpc>
                        <a:spcBef>
                          <a:spcPts val="400"/>
                        </a:spcBef>
                        <a:spcAft>
                          <a:spcPts val="400"/>
                        </a:spcAft>
                        <a:buClrTx/>
                        <a:buSzTx/>
                        <a:buFontTx/>
                        <a:buNone/>
                        <a:tabLst/>
                        <a:defRPr/>
                      </a:pPr>
                      <a:r>
                        <a:rPr lang="en-GB" sz="1000" b="0" kern="1200" dirty="0">
                          <a:solidFill>
                            <a:schemeClr val="dk1"/>
                          </a:solidFill>
                          <a:effectLst/>
                          <a:latin typeface="+mn-lt"/>
                          <a:ea typeface="+mn-ea"/>
                          <a:cs typeface="+mn-cs"/>
                        </a:rPr>
                        <a:t>The Wessex Secure Data Environment is part of an England wide network to improve access to NHS health and social care data to supercharge research. 🔬 🧪 🧫 </a:t>
                      </a:r>
                    </a:p>
                    <a:p>
                      <a:pPr marL="0" marR="0" lvl="0" indent="0" algn="l" rtl="0" eaLnBrk="1" fontAlgn="auto" latinLnBrk="0" hangingPunct="1">
                        <a:lnSpc>
                          <a:spcPct val="90000"/>
                        </a:lnSpc>
                        <a:spcBef>
                          <a:spcPts val="400"/>
                        </a:spcBef>
                        <a:spcAft>
                          <a:spcPts val="400"/>
                        </a:spcAft>
                        <a:buClrTx/>
                        <a:buSzTx/>
                        <a:buFontTx/>
                        <a:buNone/>
                      </a:pPr>
                      <a:r>
                        <a:rPr lang="en-GB" sz="1000" b="0" kern="1200" noProof="0" dirty="0">
                          <a:solidFill>
                            <a:schemeClr val="dk1"/>
                          </a:solidFill>
                          <a:effectLst/>
                          <a:latin typeface="+mn-lt"/>
                          <a:ea typeface="+mn-ea"/>
                          <a:cs typeface="+mn-cs"/>
                        </a:rPr>
                        <a:t>Find out more: </a:t>
                      </a:r>
                      <a:r>
                        <a:rPr lang="en-GB" sz="1000" b="0" kern="1200" dirty="0">
                          <a:solidFill>
                            <a:schemeClr val="dk1"/>
                          </a:solidFill>
                          <a:effectLst/>
                          <a:latin typeface="+mn-lt"/>
                          <a:ea typeface="+mn-ea"/>
                          <a:cs typeface="+mn-cs"/>
                          <a:hlinkClick r:id="rId5">
                            <a:extLst>
                              <a:ext uri="{A12FA001-AC4F-418D-AE19-62706E023703}">
                                <ahyp:hlinkClr xmlns:ahyp="http://schemas.microsoft.com/office/drawing/2018/hyperlinkcolor" val="tx"/>
                              </a:ext>
                            </a:extLst>
                          </a:hlinkClick>
                        </a:rPr>
                        <a:t>WessexSDE.nhs.uk/have-your-say</a:t>
                      </a:r>
                      <a:r>
                        <a:rPr lang="en-GB" sz="1000" b="0" kern="1200" dirty="0">
                          <a:solidFill>
                            <a:schemeClr val="dk1"/>
                          </a:solidFill>
                          <a:effectLst/>
                          <a:latin typeface="+mn-lt"/>
                          <a:ea typeface="+mn-ea"/>
                          <a:cs typeface="+mn-cs"/>
                        </a:rPr>
                        <a:t> </a:t>
                      </a:r>
                      <a:r>
                        <a:rPr lang="en-GB" sz="1000" b="0" kern="1200" noProof="0" dirty="0">
                          <a:solidFill>
                            <a:schemeClr val="dk1"/>
                          </a:solidFill>
                          <a:effectLst/>
                          <a:latin typeface="+mn-lt"/>
                          <a:ea typeface="+mn-ea"/>
                          <a:cs typeface="+mn-cs"/>
                        </a:rPr>
                        <a:t>#datasaveslives #healthdata #WessexSDE #ImprovingTomorrowsHealth </a:t>
                      </a:r>
                      <a:r>
                        <a:rPr lang="en-GB" sz="1000" b="0" i="0" u="none" strike="noStrike" kern="1200" noProof="0" dirty="0">
                          <a:solidFill>
                            <a:srgbClr val="000000"/>
                          </a:solidFill>
                          <a:effectLst/>
                          <a:latin typeface="Arial"/>
                        </a:rPr>
                        <a:t>#PoweredbyNHSData</a:t>
                      </a:r>
                      <a:endParaRPr lang="en-GB" sz="1000" b="0" kern="1200" dirty="0">
                        <a:solidFill>
                          <a:schemeClr val="dk1"/>
                        </a:solidFill>
                        <a:effectLst/>
                        <a:latin typeface="+mn-lt"/>
                        <a:ea typeface="+mn-ea"/>
                        <a:cs typeface="+mn-cs"/>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a:lnSpc>
                          <a:spcPct val="90000"/>
                        </a:lnSpc>
                      </a:pPr>
                      <a:endParaRPr lang="en-GB" sz="1050" dirty="0">
                        <a:latin typeface="+mn-lt"/>
                      </a:endParaRPr>
                    </a:p>
                    <a:p>
                      <a:pPr>
                        <a:lnSpc>
                          <a:spcPct val="90000"/>
                        </a:lnSpc>
                      </a:pPr>
                      <a:endParaRPr lang="en-GB" sz="1050" dirty="0">
                        <a:latin typeface="+mn-lt"/>
                      </a:endParaRPr>
                    </a:p>
                    <a:p>
                      <a:pPr>
                        <a:lnSpc>
                          <a:spcPct val="90000"/>
                        </a:lnSpc>
                      </a:pPr>
                      <a:endParaRPr lang="en-GB" sz="1050" dirty="0">
                        <a:latin typeface="+mn-lt"/>
                      </a:endParaRPr>
                    </a:p>
                    <a:p>
                      <a:pPr>
                        <a:lnSpc>
                          <a:spcPct val="90000"/>
                        </a:lnSpc>
                      </a:pPr>
                      <a:endParaRPr lang="en-GB" sz="1050" dirty="0">
                        <a:latin typeface="+mn-lt"/>
                      </a:endParaRPr>
                    </a:p>
                    <a:p>
                      <a:pPr>
                        <a:lnSpc>
                          <a:spcPct val="90000"/>
                        </a:lnSpc>
                      </a:pPr>
                      <a:endParaRPr lang="en-GB" sz="1050" dirty="0">
                        <a:latin typeface="+mn-lt"/>
                      </a:endParaRPr>
                    </a:p>
                    <a:p>
                      <a:pPr>
                        <a:lnSpc>
                          <a:spcPct val="90000"/>
                        </a:lnSpc>
                      </a:pPr>
                      <a:endParaRPr lang="en-GB" sz="1050" dirty="0">
                        <a:latin typeface="+mn-lt"/>
                      </a:endParaRPr>
                    </a:p>
                    <a:p>
                      <a:pPr>
                        <a:lnSpc>
                          <a:spcPct val="90000"/>
                        </a:lnSpc>
                      </a:pPr>
                      <a:endParaRPr lang="en-GB" sz="1100" dirty="0">
                        <a:latin typeface="+mn-lt"/>
                      </a:endParaRPr>
                    </a:p>
                    <a:p>
                      <a:pPr>
                        <a:lnSpc>
                          <a:spcPct val="95000"/>
                        </a:lnSpc>
                      </a:pPr>
                      <a:r>
                        <a:rPr lang="en-GB" sz="1050" b="0" dirty="0">
                          <a:solidFill>
                            <a:schemeClr val="tx1"/>
                          </a:solidFill>
                          <a:latin typeface="+mj-lt"/>
                          <a:hlinkClick r:id="rId6"/>
                        </a:rPr>
                        <a:t>Download video</a:t>
                      </a:r>
                      <a:endParaRPr lang="en-GB" sz="1050" b="0" dirty="0">
                        <a:solidFill>
                          <a:schemeClr val="tx1"/>
                        </a:solidFill>
                        <a:latin typeface="+mj-lt"/>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38697526"/>
                  </a:ext>
                </a:extLst>
              </a:tr>
              <a:tr h="724063">
                <a:tc vMerge="1">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5000"/>
                        </a:lnSpc>
                        <a:spcBef>
                          <a:spcPts val="100"/>
                        </a:spcBef>
                        <a:spcAft>
                          <a:spcPts val="100"/>
                        </a:spcAft>
                      </a:pPr>
                      <a:r>
                        <a:rPr lang="en-GB" sz="1000" dirty="0">
                          <a:latin typeface="+mj-lt"/>
                        </a:rPr>
                        <a:t>X (nee Twitter) and Bluesky</a:t>
                      </a:r>
                    </a:p>
                  </a:txBody>
                  <a:tcPr marL="68580" marR="68580" marT="34290" marB="3429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90000"/>
                        </a:lnSpc>
                        <a:spcBef>
                          <a:spcPts val="400"/>
                        </a:spcBef>
                        <a:spcAft>
                          <a:spcPts val="400"/>
                        </a:spcAft>
                        <a:buClrTx/>
                        <a:buSzTx/>
                        <a:buFontTx/>
                        <a:buNone/>
                        <a:tabLst/>
                        <a:defRPr/>
                      </a:pPr>
                      <a:r>
                        <a:rPr lang="en-GB" sz="1000" b="0" kern="1200" dirty="0">
                          <a:solidFill>
                            <a:schemeClr val="dk1"/>
                          </a:solidFill>
                          <a:effectLst/>
                          <a:latin typeface="+mn-lt"/>
                          <a:ea typeface="+mn-ea"/>
                          <a:cs typeface="+mn-cs"/>
                        </a:rPr>
                        <a:t>#NHSdata has already been paving the way for significant breakthroughs including helping us reduce cervical cancer rates. </a:t>
                      </a:r>
                      <a:r>
                        <a:rPr lang="en-GB" sz="1000" kern="1200" dirty="0">
                          <a:solidFill>
                            <a:schemeClr val="dk1"/>
                          </a:solidFill>
                          <a:effectLst/>
                          <a:latin typeface="+mn-lt"/>
                          <a:ea typeface="+mn-ea"/>
                          <a:cs typeface="+mn-cs"/>
                        </a:rPr>
                        <a:t>💉</a:t>
                      </a:r>
                      <a:endParaRPr lang="en-GB" sz="1000" b="0" kern="1200" dirty="0">
                        <a:solidFill>
                          <a:schemeClr val="dk1"/>
                        </a:solidFill>
                        <a:effectLst/>
                        <a:latin typeface="+mn-lt"/>
                        <a:ea typeface="+mn-ea"/>
                        <a:cs typeface="+mn-cs"/>
                      </a:endParaRPr>
                    </a:p>
                    <a:p>
                      <a:pPr marL="0" marR="0" lvl="0" indent="0" algn="l" rtl="0" eaLnBrk="1" fontAlgn="auto" latinLnBrk="0" hangingPunct="1">
                        <a:lnSpc>
                          <a:spcPct val="90000"/>
                        </a:lnSpc>
                        <a:spcBef>
                          <a:spcPts val="400"/>
                        </a:spcBef>
                        <a:spcAft>
                          <a:spcPts val="400"/>
                        </a:spcAft>
                        <a:buClrTx/>
                        <a:buSzTx/>
                        <a:buFontTx/>
                        <a:buNone/>
                      </a:pPr>
                      <a:r>
                        <a:rPr lang="en-GB" sz="1000" b="0" kern="1200" noProof="0" dirty="0">
                          <a:solidFill>
                            <a:schemeClr val="dk1"/>
                          </a:solidFill>
                          <a:effectLst/>
                          <a:latin typeface="+mn-lt"/>
                          <a:ea typeface="+mn-ea"/>
                          <a:cs typeface="+mn-cs"/>
                        </a:rPr>
                        <a:t>Find out more: </a:t>
                      </a:r>
                      <a:r>
                        <a:rPr lang="en-GB" sz="1000" b="0" kern="1200" dirty="0">
                          <a:solidFill>
                            <a:schemeClr val="dk1"/>
                          </a:solidFill>
                          <a:effectLst/>
                          <a:latin typeface="+mn-lt"/>
                          <a:ea typeface="+mn-ea"/>
                          <a:cs typeface="+mn-cs"/>
                          <a:hlinkClick r:id="rId5">
                            <a:extLst>
                              <a:ext uri="{A12FA001-AC4F-418D-AE19-62706E023703}">
                                <ahyp:hlinkClr xmlns:ahyp="http://schemas.microsoft.com/office/drawing/2018/hyperlinkcolor" val="tx"/>
                              </a:ext>
                            </a:extLst>
                          </a:hlinkClick>
                        </a:rPr>
                        <a:t>WessexSDE.nhs.uk/have-your-say</a:t>
                      </a:r>
                      <a:r>
                        <a:rPr lang="en-GB" sz="1000" b="0" kern="1200" dirty="0">
                          <a:solidFill>
                            <a:schemeClr val="dk1"/>
                          </a:solidFill>
                          <a:effectLst/>
                          <a:latin typeface="+mn-lt"/>
                          <a:ea typeface="+mn-ea"/>
                          <a:cs typeface="+mn-cs"/>
                        </a:rPr>
                        <a:t> </a:t>
                      </a:r>
                      <a:r>
                        <a:rPr lang="en-GB" sz="1000" b="0" kern="1200" noProof="0" dirty="0">
                          <a:solidFill>
                            <a:schemeClr val="dk1"/>
                          </a:solidFill>
                          <a:effectLst/>
                          <a:latin typeface="+mn-lt"/>
                          <a:ea typeface="+mn-ea"/>
                          <a:cs typeface="+mn-cs"/>
                        </a:rPr>
                        <a:t>#datasaveslives #healthdata #WessexSDE #ImprovingTomorrowsHealth </a:t>
                      </a:r>
                      <a:r>
                        <a:rPr lang="en-GB" sz="1000" b="0" i="0" u="none" strike="noStrike" kern="1200" noProof="0" dirty="0">
                          <a:solidFill>
                            <a:srgbClr val="000000"/>
                          </a:solidFill>
                          <a:effectLst/>
                          <a:latin typeface="Arial"/>
                        </a:rPr>
                        <a:t>#PoweredbyNHSData</a:t>
                      </a:r>
                      <a:endParaRPr lang="en-GB" sz="1000" b="0" i="0" u="none" strike="noStrike" kern="1200" noProof="0" dirty="0">
                        <a:solidFill>
                          <a:srgbClr val="000000"/>
                        </a:solidFill>
                        <a:effectLst/>
                        <a:latin typeface="+mn-lt"/>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pPr>
                        <a:lnSpc>
                          <a:spcPct val="95000"/>
                        </a:lnSpc>
                      </a:pPr>
                      <a:endParaRPr lang="en-GB" sz="1000">
                        <a:latin typeface="+mj-lt"/>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20073030"/>
                  </a:ext>
                </a:extLst>
              </a:tr>
            </a:tbl>
          </a:graphicData>
        </a:graphic>
      </p:graphicFrame>
      <p:pic>
        <p:nvPicPr>
          <p:cNvPr id="7" name="Picture 6">
            <a:extLst>
              <a:ext uri="{FF2B5EF4-FFF2-40B4-BE49-F238E27FC236}">
                <a16:creationId xmlns:a16="http://schemas.microsoft.com/office/drawing/2014/main" id="{1FC08B1C-71D9-A76A-060E-ACEDAFB4BE49}"/>
              </a:ext>
            </a:extLst>
          </p:cNvPr>
          <p:cNvPicPr>
            <a:picLocks noGrp="1" noRot="1" noChangeAspect="1" noMove="1" noResize="1" noEditPoints="1" noAdjustHandles="1" noChangeArrowheads="1" noChangeShapeType="1" noCrop="1"/>
          </p:cNvPicPr>
          <p:nvPr/>
        </p:nvPicPr>
        <p:blipFill>
          <a:blip r:embed="rId7" cstate="hqprint">
            <a:extLst>
              <a:ext uri="{28A0092B-C50C-407E-A947-70E740481C1C}">
                <a14:useLocalDpi xmlns:a14="http://schemas.microsoft.com/office/drawing/2010/main"/>
              </a:ext>
            </a:extLst>
          </a:blip>
          <a:stretch>
            <a:fillRect/>
          </a:stretch>
        </p:blipFill>
        <p:spPr>
          <a:xfrm>
            <a:off x="7208580" y="2866888"/>
            <a:ext cx="1584000" cy="894339"/>
          </a:xfrm>
          <a:prstGeom prst="rect">
            <a:avLst/>
          </a:prstGeom>
        </p:spPr>
      </p:pic>
    </p:spTree>
    <p:extLst>
      <p:ext uri="{BB962C8B-B14F-4D97-AF65-F5344CB8AC3E}">
        <p14:creationId xmlns:p14="http://schemas.microsoft.com/office/powerpoint/2010/main" val="749925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8D909-4F6D-C08B-EE8C-B9004C11D983}"/>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60744B0-92B7-573A-8A11-F6465765D5D3}"/>
              </a:ext>
            </a:extLst>
          </p:cNvPr>
          <p:cNvGraphicFramePr>
            <a:graphicFrameLocks/>
          </p:cNvGraphicFramePr>
          <p:nvPr>
            <p:extLst>
              <p:ext uri="{D42A27DB-BD31-4B8C-83A1-F6EECF244321}">
                <p14:modId xmlns:p14="http://schemas.microsoft.com/office/powerpoint/2010/main" val="1942180146"/>
              </p:ext>
            </p:extLst>
          </p:nvPr>
        </p:nvGraphicFramePr>
        <p:xfrm>
          <a:off x="252000" y="72282"/>
          <a:ext cx="8640000" cy="5034569"/>
        </p:xfrm>
        <a:graphic>
          <a:graphicData uri="http://schemas.openxmlformats.org/drawingml/2006/table">
            <a:tbl>
              <a:tblPr firstRow="1" bandRow="1">
                <a:tableStyleId>{5C22544A-7EE6-4342-B048-85BDC9FD1C3A}</a:tableStyleId>
              </a:tblPr>
              <a:tblGrid>
                <a:gridCol w="985593">
                  <a:extLst>
                    <a:ext uri="{9D8B030D-6E8A-4147-A177-3AD203B41FA5}">
                      <a16:colId xmlns:a16="http://schemas.microsoft.com/office/drawing/2014/main" val="2508954112"/>
                    </a:ext>
                  </a:extLst>
                </a:gridCol>
                <a:gridCol w="898635">
                  <a:extLst>
                    <a:ext uri="{9D8B030D-6E8A-4147-A177-3AD203B41FA5}">
                      <a16:colId xmlns:a16="http://schemas.microsoft.com/office/drawing/2014/main" val="3039705530"/>
                    </a:ext>
                  </a:extLst>
                </a:gridCol>
                <a:gridCol w="5060731">
                  <a:extLst>
                    <a:ext uri="{9D8B030D-6E8A-4147-A177-3AD203B41FA5}">
                      <a16:colId xmlns:a16="http://schemas.microsoft.com/office/drawing/2014/main" val="3194202728"/>
                    </a:ext>
                  </a:extLst>
                </a:gridCol>
                <a:gridCol w="1695041">
                  <a:extLst>
                    <a:ext uri="{9D8B030D-6E8A-4147-A177-3AD203B41FA5}">
                      <a16:colId xmlns:a16="http://schemas.microsoft.com/office/drawing/2014/main" val="436312863"/>
                    </a:ext>
                  </a:extLst>
                </a:gridCol>
              </a:tblGrid>
              <a:tr h="371950">
                <a:tc>
                  <a:txBody>
                    <a:bodyPr/>
                    <a:lstStyle/>
                    <a:p>
                      <a:pPr algn="l">
                        <a:lnSpc>
                          <a:spcPct val="95000"/>
                        </a:lnSpc>
                      </a:pPr>
                      <a:r>
                        <a:rPr lang="en-GB" sz="1000" spc="-20" baseline="0">
                          <a:latin typeface="+mj-lt"/>
                        </a:rPr>
                        <a:t>DATE &amp; ACTION</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a:lnSpc>
                          <a:spcPct val="95000"/>
                        </a:lnSpc>
                      </a:pPr>
                      <a:r>
                        <a:rPr lang="en-GB" sz="1000">
                          <a:latin typeface="+mj-lt"/>
                        </a:rPr>
                        <a:t>PLATFORM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a:lnSpc>
                          <a:spcPct val="95000"/>
                        </a:lnSpc>
                      </a:pPr>
                      <a:r>
                        <a:rPr lang="en-GB" sz="1000">
                          <a:latin typeface="+mj-lt"/>
                        </a:rPr>
                        <a:t>COPY</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a:lnSpc>
                          <a:spcPct val="95000"/>
                        </a:lnSpc>
                      </a:pPr>
                      <a:r>
                        <a:rPr lang="en-GB" sz="1000">
                          <a:latin typeface="+mj-lt"/>
                        </a:rPr>
                        <a:t>ASSET</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266510707"/>
                  </a:ext>
                </a:extLst>
              </a:tr>
              <a:tr h="1887322">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95000"/>
                        </a:lnSpc>
                        <a:spcBef>
                          <a:spcPts val="100"/>
                        </a:spcBef>
                        <a:spcAft>
                          <a:spcPts val="100"/>
                        </a:spcAft>
                        <a:buClrTx/>
                        <a:buSzTx/>
                        <a:buFontTx/>
                        <a:buNone/>
                        <a:tabLst/>
                        <a:defRPr/>
                      </a:pPr>
                      <a:r>
                        <a:rPr lang="en-GB" sz="1000">
                          <a:latin typeface="+mj-lt"/>
                        </a:rPr>
                        <a:t>Week 5 – w/c 24 March –</a:t>
                      </a:r>
                      <a:r>
                        <a:rPr lang="en-GB" sz="1000" b="1">
                          <a:latin typeface="+mj-lt"/>
                        </a:rPr>
                        <a:t>poll data</a:t>
                      </a:r>
                    </a:p>
                    <a:p>
                      <a:pPr>
                        <a:lnSpc>
                          <a:spcPct val="95000"/>
                        </a:lnSpc>
                        <a:spcBef>
                          <a:spcPts val="100"/>
                        </a:spcBef>
                        <a:spcAft>
                          <a:spcPts val="100"/>
                        </a:spcAft>
                      </a:pPr>
                      <a:endParaRPr lang="en-GB" sz="1000">
                        <a:latin typeface="+mj-lt"/>
                      </a:endParaRPr>
                    </a:p>
                  </a:txBody>
                  <a:tcPr marL="68580" marR="68580" marT="34290" marB="3429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5000"/>
                        </a:lnSpc>
                        <a:spcBef>
                          <a:spcPts val="100"/>
                        </a:spcBef>
                        <a:spcAft>
                          <a:spcPts val="100"/>
                        </a:spcAft>
                      </a:pPr>
                      <a:r>
                        <a:rPr lang="en-GB" sz="1000">
                          <a:latin typeface="+mj-lt"/>
                        </a:rPr>
                        <a:t>Facebook, LinkedIn and Instagram</a:t>
                      </a:r>
                    </a:p>
                  </a:txBody>
                  <a:tcPr marL="68580" marR="68580" marT="34290" marB="3429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90000"/>
                        </a:lnSpc>
                        <a:spcBef>
                          <a:spcPts val="400"/>
                        </a:spcBef>
                        <a:spcAft>
                          <a:spcPts val="400"/>
                        </a:spcAft>
                        <a:buClrTx/>
                        <a:buSzTx/>
                        <a:buFontTx/>
                        <a:buNone/>
                        <a:tabLst/>
                        <a:defRPr/>
                      </a:pPr>
                      <a:r>
                        <a:rPr lang="en-GB" sz="1000" kern="100" dirty="0">
                          <a:solidFill>
                            <a:srgbClr val="000000"/>
                          </a:solidFill>
                          <a:effectLst/>
                          <a:latin typeface="+mn-lt"/>
                          <a:ea typeface="Aptos" panose="020B0004020202020204" pitchFamily="34" charset="0"/>
                          <a:cs typeface="Times New Roman"/>
                        </a:rPr>
                        <a:t>The majority of people across Wessex (66%) like the idea of their data </a:t>
                      </a:r>
                      <a:r>
                        <a:rPr lang="en-GB" sz="1000" kern="100" dirty="0">
                          <a:solidFill>
                            <a:srgbClr val="000000"/>
                          </a:solidFill>
                          <a:effectLst/>
                          <a:latin typeface="+mn-lt"/>
                          <a:ea typeface="+mn-ea"/>
                          <a:cs typeface="Times New Roman"/>
                        </a:rPr>
                        <a:t>being used to improve quality of care.</a:t>
                      </a:r>
                      <a:r>
                        <a:rPr lang="en-GB" sz="1000" kern="100" dirty="0">
                          <a:solidFill>
                            <a:srgbClr val="000000"/>
                          </a:solidFill>
                          <a:effectLst/>
                          <a:latin typeface="+mn-lt"/>
                          <a:ea typeface="Segoe UI Emoji" panose="020B0502040204020203" pitchFamily="34" charset="0"/>
                          <a:cs typeface="Times New Roman"/>
                        </a:rPr>
                        <a:t> 🩺</a:t>
                      </a:r>
                      <a:r>
                        <a:rPr lang="en-GB" sz="1000" kern="100" dirty="0">
                          <a:solidFill>
                            <a:srgbClr val="000000"/>
                          </a:solidFill>
                          <a:effectLst/>
                          <a:latin typeface="+mn-lt"/>
                          <a:ea typeface="+mn-ea"/>
                          <a:cs typeface="Times New Roman"/>
                        </a:rPr>
                        <a:t> </a:t>
                      </a:r>
                      <a:r>
                        <a:rPr lang="en-GB" sz="1000" kern="100" dirty="0">
                          <a:solidFill>
                            <a:srgbClr val="000000"/>
                          </a:solidFill>
                          <a:effectLst/>
                          <a:latin typeface="+mn-lt"/>
                          <a:cs typeface="Times New Roman"/>
                        </a:rPr>
                        <a:t>🩻💉</a:t>
                      </a:r>
                      <a:endParaRPr lang="en-GB" sz="1000" kern="100" dirty="0">
                        <a:solidFill>
                          <a:srgbClr val="000000"/>
                        </a:solidFill>
                        <a:effectLst/>
                        <a:latin typeface="+mn-lt"/>
                        <a:ea typeface="+mn-ea"/>
                        <a:cs typeface="Times New Roman"/>
                      </a:endParaRPr>
                    </a:p>
                    <a:p>
                      <a:pPr marL="0" marR="0" lvl="0" indent="0" algn="l" defTabSz="685800" rtl="0" eaLnBrk="1" fontAlgn="auto" latinLnBrk="0" hangingPunct="1">
                        <a:lnSpc>
                          <a:spcPct val="90000"/>
                        </a:lnSpc>
                        <a:spcBef>
                          <a:spcPts val="400"/>
                        </a:spcBef>
                        <a:spcAft>
                          <a:spcPts val="400"/>
                        </a:spcAft>
                        <a:buClrTx/>
                        <a:buSzTx/>
                        <a:buFontTx/>
                        <a:buNone/>
                        <a:tabLst/>
                        <a:defRPr/>
                      </a:pPr>
                      <a:r>
                        <a:rPr lang="en-GB" sz="1000" kern="100" dirty="0">
                          <a:solidFill>
                            <a:srgbClr val="000000"/>
                          </a:solidFill>
                          <a:effectLst/>
                          <a:latin typeface="+mn-lt"/>
                          <a:ea typeface="+mn-ea"/>
                          <a:cs typeface="Times New Roman"/>
                        </a:rPr>
                        <a:t>54% of people believe the Wessex SDE should prioritise direct health benefits for patients rather than focus on scientific discoveries that could drive future health innovations.</a:t>
                      </a:r>
                      <a:endParaRPr lang="en-GB" sz="1000" kern="100" dirty="0">
                        <a:solidFill>
                          <a:srgbClr val="000000"/>
                        </a:solidFill>
                        <a:effectLst/>
                        <a:latin typeface="+mn-lt"/>
                        <a:ea typeface="Aptos" panose="020B0004020202020204" pitchFamily="34" charset="0"/>
                        <a:cs typeface="Times New Roman"/>
                      </a:endParaRPr>
                    </a:p>
                    <a:p>
                      <a:pPr>
                        <a:lnSpc>
                          <a:spcPct val="90000"/>
                        </a:lnSpc>
                        <a:spcBef>
                          <a:spcPts val="400"/>
                        </a:spcBef>
                        <a:spcAft>
                          <a:spcPts val="400"/>
                        </a:spcAft>
                      </a:pPr>
                      <a:r>
                        <a:rPr lang="en-GB" sz="1000" kern="100" dirty="0">
                          <a:solidFill>
                            <a:srgbClr val="000000"/>
                          </a:solidFill>
                          <a:effectLst/>
                          <a:latin typeface="+mn-lt"/>
                          <a:ea typeface="Aptos" panose="020B0004020202020204" pitchFamily="34" charset="0"/>
                          <a:cs typeface="Times New Roman"/>
                        </a:rPr>
                        <a:t>What do you think about how we should use NHS data for research? Share your views today: </a:t>
                      </a:r>
                      <a:r>
                        <a:rPr lang="en-GB" sz="1000" kern="100" dirty="0">
                          <a:solidFill>
                            <a:srgbClr val="000000"/>
                          </a:solidFill>
                          <a:effectLst/>
                          <a:latin typeface="+mn-lt"/>
                          <a:ea typeface="Segoe UI Emoji" panose="020B0502040204020203" pitchFamily="34" charset="0"/>
                          <a:cs typeface="Times New Roman"/>
                          <a:hlinkClick r:id="rId2">
                            <a:extLst>
                              <a:ext uri="{A12FA001-AC4F-418D-AE19-62706E023703}">
                                <ahyp:hlinkClr xmlns:ahyp="http://schemas.microsoft.com/office/drawing/2018/hyperlinkcolor" val="tx"/>
                              </a:ext>
                            </a:extLst>
                          </a:hlinkClick>
                        </a:rPr>
                        <a:t>WessexSDE.nhs.uk/have-your-say</a:t>
                      </a:r>
                      <a:r>
                        <a:rPr lang="en-GB" sz="1000" kern="100" dirty="0">
                          <a:solidFill>
                            <a:srgbClr val="000000"/>
                          </a:solidFill>
                          <a:effectLst/>
                          <a:latin typeface="+mn-lt"/>
                          <a:ea typeface="Segoe UI Emoji" panose="020B0502040204020203" pitchFamily="34" charset="0"/>
                          <a:cs typeface="Times New Roman"/>
                        </a:rPr>
                        <a:t> </a:t>
                      </a:r>
                      <a:r>
                        <a:rPr lang="en-GB" sz="1000" kern="100" dirty="0">
                          <a:solidFill>
                            <a:srgbClr val="000000"/>
                          </a:solidFill>
                          <a:effectLst/>
                          <a:latin typeface="+mn-lt"/>
                          <a:ea typeface="Aptos" panose="020B0004020202020204" pitchFamily="34" charset="0"/>
                          <a:cs typeface="Times New Roman"/>
                        </a:rPr>
                        <a:t>led by @UHSFT</a:t>
                      </a:r>
                    </a:p>
                    <a:p>
                      <a:pPr lvl="0">
                        <a:lnSpc>
                          <a:spcPct val="90000"/>
                        </a:lnSpc>
                        <a:spcBef>
                          <a:spcPts val="400"/>
                        </a:spcBef>
                        <a:spcAft>
                          <a:spcPts val="400"/>
                        </a:spcAft>
                        <a:buNone/>
                      </a:pPr>
                      <a:r>
                        <a:rPr lang="en-GB" sz="1000" b="0" i="0" u="none" strike="noStrike" kern="1200" noProof="0" dirty="0">
                          <a:solidFill>
                            <a:schemeClr val="tx1"/>
                          </a:solidFill>
                          <a:effectLst/>
                          <a:latin typeface="+mn-lt"/>
                          <a:ea typeface="+mn-ea"/>
                          <a:cs typeface="+mn-cs"/>
                        </a:rPr>
                        <a:t>#</a:t>
                      </a:r>
                      <a:r>
                        <a:rPr lang="en-GB" sz="1000" kern="100" noProof="0" dirty="0">
                          <a:solidFill>
                            <a:schemeClr val="tx1"/>
                          </a:solidFill>
                          <a:effectLst/>
                          <a:latin typeface="+mn-lt"/>
                          <a:ea typeface="+mn-ea"/>
                          <a:cs typeface="Times New Roman"/>
                        </a:rPr>
                        <a:t>ImprovingTomorrowsHealth </a:t>
                      </a:r>
                      <a:r>
                        <a:rPr lang="en-GB" sz="1000" kern="100" noProof="0" dirty="0">
                          <a:solidFill>
                            <a:srgbClr val="000000"/>
                          </a:solidFill>
                          <a:effectLst/>
                          <a:latin typeface="+mn-lt"/>
                          <a:ea typeface="+mn-ea"/>
                          <a:cs typeface="Times New Roman"/>
                        </a:rPr>
                        <a:t>#datasaveslives #healthdata #WessexSDE </a:t>
                      </a:r>
                      <a:r>
                        <a:rPr lang="en-GB" sz="1000" b="0" i="0" u="none" strike="noStrike" kern="100" noProof="0" dirty="0">
                          <a:solidFill>
                            <a:srgbClr val="000000"/>
                          </a:solidFill>
                          <a:effectLst/>
                          <a:latin typeface="Arial"/>
                        </a:rPr>
                        <a:t>#PoweredbyNHSData</a:t>
                      </a:r>
                    </a:p>
                    <a:p>
                      <a:pPr lvl="0">
                        <a:lnSpc>
                          <a:spcPct val="90000"/>
                        </a:lnSpc>
                        <a:spcBef>
                          <a:spcPts val="400"/>
                        </a:spcBef>
                        <a:spcAft>
                          <a:spcPts val="400"/>
                        </a:spcAft>
                        <a:buNone/>
                      </a:pPr>
                      <a:endParaRPr lang="en-GB" sz="1000" kern="100" noProof="0" dirty="0">
                        <a:solidFill>
                          <a:srgbClr val="000000"/>
                        </a:solidFill>
                        <a:effectLst/>
                        <a:latin typeface="+mn-lt"/>
                        <a:ea typeface="+mn-ea"/>
                        <a:cs typeface="Times New Roman"/>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a:lnSpc>
                          <a:spcPct val="90000"/>
                        </a:lnSpc>
                      </a:pPr>
                      <a:endParaRPr lang="en-GB" sz="1000">
                        <a:latin typeface="+mn-lt"/>
                      </a:endParaRPr>
                    </a:p>
                    <a:p>
                      <a:pPr>
                        <a:lnSpc>
                          <a:spcPct val="90000"/>
                        </a:lnSpc>
                      </a:pPr>
                      <a:endParaRPr lang="en-GB" sz="1000">
                        <a:latin typeface="+mn-lt"/>
                      </a:endParaRPr>
                    </a:p>
                    <a:p>
                      <a:pPr>
                        <a:lnSpc>
                          <a:spcPct val="90000"/>
                        </a:lnSpc>
                      </a:pPr>
                      <a:endParaRPr lang="en-GB" sz="1000">
                        <a:latin typeface="+mn-lt"/>
                      </a:endParaRPr>
                    </a:p>
                    <a:p>
                      <a:pPr lvl="0" algn="l">
                        <a:lnSpc>
                          <a:spcPct val="100000"/>
                        </a:lnSpc>
                        <a:spcBef>
                          <a:spcPts val="0"/>
                        </a:spcBef>
                        <a:spcAft>
                          <a:spcPts val="0"/>
                        </a:spcAft>
                        <a:buNone/>
                      </a:pPr>
                      <a:endParaRPr lang="en-GB" sz="1000" b="0" i="0" u="none" strike="noStrike" noProof="0">
                        <a:solidFill>
                          <a:srgbClr val="000000"/>
                        </a:solidFill>
                        <a:latin typeface="Arial"/>
                      </a:endParaRPr>
                    </a:p>
                    <a:p>
                      <a:pPr lvl="0" algn="l">
                        <a:lnSpc>
                          <a:spcPct val="100000"/>
                        </a:lnSpc>
                        <a:spcBef>
                          <a:spcPts val="0"/>
                        </a:spcBef>
                        <a:spcAft>
                          <a:spcPts val="0"/>
                        </a:spcAft>
                        <a:buNone/>
                      </a:pPr>
                      <a:endParaRPr lang="en-GB" sz="1000" b="0" i="0" u="none" strike="noStrike" noProof="0">
                        <a:solidFill>
                          <a:srgbClr val="000000"/>
                        </a:solidFill>
                        <a:latin typeface="Arial"/>
                      </a:endParaRPr>
                    </a:p>
                    <a:p>
                      <a:pPr lvl="0" algn="l">
                        <a:lnSpc>
                          <a:spcPct val="100000"/>
                        </a:lnSpc>
                        <a:spcBef>
                          <a:spcPts val="0"/>
                        </a:spcBef>
                        <a:spcAft>
                          <a:spcPts val="0"/>
                        </a:spcAft>
                        <a:buNone/>
                      </a:pPr>
                      <a:endParaRPr lang="en-GB" sz="1000" b="0" i="0" u="none" strike="noStrike" noProof="0">
                        <a:solidFill>
                          <a:srgbClr val="000000"/>
                        </a:solidFill>
                        <a:latin typeface="Arial"/>
                      </a:endParaRPr>
                    </a:p>
                    <a:p>
                      <a:pPr lvl="0" algn="l">
                        <a:lnSpc>
                          <a:spcPct val="100000"/>
                        </a:lnSpc>
                        <a:spcBef>
                          <a:spcPts val="0"/>
                        </a:spcBef>
                        <a:spcAft>
                          <a:spcPts val="0"/>
                        </a:spcAft>
                        <a:buNone/>
                      </a:pPr>
                      <a:endParaRPr lang="en-GB" sz="1000" b="0" i="0" u="none" strike="noStrike" noProof="0">
                        <a:solidFill>
                          <a:srgbClr val="000000"/>
                        </a:solidFill>
                        <a:latin typeface="Arial"/>
                      </a:endParaRPr>
                    </a:p>
                    <a:p>
                      <a:pPr lvl="0" algn="l">
                        <a:lnSpc>
                          <a:spcPct val="100000"/>
                        </a:lnSpc>
                        <a:spcBef>
                          <a:spcPts val="0"/>
                        </a:spcBef>
                        <a:spcAft>
                          <a:spcPts val="0"/>
                        </a:spcAft>
                        <a:buNone/>
                      </a:pPr>
                      <a:endParaRPr lang="en-GB" sz="1000" b="0" i="0" u="none" strike="noStrike" noProof="0">
                        <a:solidFill>
                          <a:srgbClr val="000000"/>
                        </a:solidFill>
                        <a:latin typeface="Arial"/>
                      </a:endParaRPr>
                    </a:p>
                    <a:p>
                      <a:pPr lvl="0" algn="l">
                        <a:lnSpc>
                          <a:spcPct val="100000"/>
                        </a:lnSpc>
                        <a:spcBef>
                          <a:spcPts val="0"/>
                        </a:spcBef>
                        <a:spcAft>
                          <a:spcPts val="0"/>
                        </a:spcAft>
                        <a:buNone/>
                      </a:pPr>
                      <a:endParaRPr lang="en-GB" sz="1000" b="0" i="0" u="none" strike="noStrike" noProof="0">
                        <a:solidFill>
                          <a:srgbClr val="000000"/>
                        </a:solidFill>
                        <a:latin typeface="Arial"/>
                      </a:endParaRPr>
                    </a:p>
                    <a:p>
                      <a:pPr lvl="0" algn="l">
                        <a:lnSpc>
                          <a:spcPct val="100000"/>
                        </a:lnSpc>
                        <a:spcBef>
                          <a:spcPts val="0"/>
                        </a:spcBef>
                        <a:spcAft>
                          <a:spcPts val="0"/>
                        </a:spcAft>
                        <a:buNone/>
                      </a:pPr>
                      <a:endParaRPr lang="en-GB" sz="1000" b="0" i="0" u="none" strike="noStrike" noProof="0">
                        <a:solidFill>
                          <a:srgbClr val="000000"/>
                        </a:solidFill>
                        <a:latin typeface="Arial"/>
                      </a:endParaRPr>
                    </a:p>
                    <a:p>
                      <a:pPr lvl="0" algn="l">
                        <a:lnSpc>
                          <a:spcPct val="100000"/>
                        </a:lnSpc>
                        <a:spcBef>
                          <a:spcPts val="0"/>
                        </a:spcBef>
                        <a:spcAft>
                          <a:spcPts val="0"/>
                        </a:spcAft>
                        <a:buNone/>
                      </a:pPr>
                      <a:endParaRPr lang="en-GB" sz="1000" b="0" i="0" u="none" strike="noStrike" noProof="0">
                        <a:solidFill>
                          <a:srgbClr val="000000"/>
                        </a:solidFill>
                        <a:latin typeface="Arial"/>
                      </a:endParaRPr>
                    </a:p>
                    <a:p>
                      <a:pPr lvl="0" algn="l">
                        <a:lnSpc>
                          <a:spcPct val="100000"/>
                        </a:lnSpc>
                        <a:spcBef>
                          <a:spcPts val="0"/>
                        </a:spcBef>
                        <a:spcAft>
                          <a:spcPts val="0"/>
                        </a:spcAft>
                        <a:buNone/>
                      </a:pPr>
                      <a:r>
                        <a:rPr lang="en-GB" sz="1000" b="0" i="0" u="none" strike="noStrike" noProof="0">
                          <a:solidFill>
                            <a:srgbClr val="000000"/>
                          </a:solidFill>
                          <a:latin typeface="Arial"/>
                          <a:hlinkClick r:id="rId3">
                            <a:extLst>
                              <a:ext uri="{A12FA001-AC4F-418D-AE19-62706E023703}">
                                <ahyp:hlinkClr xmlns:ahyp="http://schemas.microsoft.com/office/drawing/2018/hyperlinkcolor" val="tx"/>
                              </a:ext>
                            </a:extLst>
                          </a:hlinkClick>
                        </a:rPr>
                        <a:t>Download JPG</a:t>
                      </a:r>
                      <a:endParaRPr lang="en-GB"/>
                    </a:p>
                    <a:p>
                      <a:pPr>
                        <a:lnSpc>
                          <a:spcPct val="90000"/>
                        </a:lnSpc>
                      </a:pPr>
                      <a:endParaRPr lang="en-GB" sz="1000">
                        <a:latin typeface="+mn-lt"/>
                      </a:endParaRPr>
                    </a:p>
                    <a:p>
                      <a:pPr>
                        <a:lnSpc>
                          <a:spcPct val="90000"/>
                        </a:lnSpc>
                      </a:pPr>
                      <a:endParaRPr lang="en-GB" sz="1000">
                        <a:latin typeface="+mn-lt"/>
                      </a:endParaRPr>
                    </a:p>
                    <a:p>
                      <a:pPr>
                        <a:lnSpc>
                          <a:spcPct val="90000"/>
                        </a:lnSpc>
                      </a:pPr>
                      <a:endParaRPr lang="en-GB" sz="1000">
                        <a:latin typeface="+mn-lt"/>
                      </a:endParaRPr>
                    </a:p>
                    <a:p>
                      <a:pPr>
                        <a:lnSpc>
                          <a:spcPct val="90000"/>
                        </a:lnSpc>
                      </a:pPr>
                      <a:endParaRPr lang="en-GB" sz="1000">
                        <a:latin typeface="+mn-lt"/>
                      </a:endParaRPr>
                    </a:p>
                    <a:p>
                      <a:pPr>
                        <a:lnSpc>
                          <a:spcPct val="90000"/>
                        </a:lnSpc>
                      </a:pPr>
                      <a:endParaRPr lang="en-GB" sz="1200">
                        <a:latin typeface="+mn-lt"/>
                      </a:endParaRPr>
                    </a:p>
                    <a:p>
                      <a:pPr>
                        <a:lnSpc>
                          <a:spcPct val="90000"/>
                        </a:lnSpc>
                      </a:pPr>
                      <a:endParaRPr lang="en-GB" sz="1000">
                        <a:latin typeface="+mn-lt"/>
                      </a:endParaRPr>
                    </a:p>
                    <a:p>
                      <a:pPr>
                        <a:lnSpc>
                          <a:spcPct val="95000"/>
                        </a:lnSpc>
                      </a:pPr>
                      <a:endParaRPr lang="en-GB" sz="1000">
                        <a:latin typeface="+mj-lt"/>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32641743"/>
                  </a:ext>
                </a:extLst>
              </a:tr>
              <a:tr h="590161">
                <a:tc vMerge="1">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5000"/>
                        </a:lnSpc>
                        <a:spcBef>
                          <a:spcPts val="100"/>
                        </a:spcBef>
                        <a:spcAft>
                          <a:spcPts val="100"/>
                        </a:spcAft>
                      </a:pPr>
                      <a:r>
                        <a:rPr lang="en-GB" sz="1000">
                          <a:latin typeface="+mj-lt"/>
                        </a:rPr>
                        <a:t>X (nee Twitter) and Bluesky</a:t>
                      </a:r>
                    </a:p>
                  </a:txBody>
                  <a:tcPr marL="68580" marR="68580" marT="34290" marB="3429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90000"/>
                        </a:lnSpc>
                        <a:spcBef>
                          <a:spcPts val="400"/>
                        </a:spcBef>
                        <a:spcAft>
                          <a:spcPts val="400"/>
                        </a:spcAft>
                        <a:buClrTx/>
                        <a:buSzTx/>
                        <a:buFontTx/>
                        <a:buNone/>
                        <a:tabLst/>
                        <a:defRPr/>
                      </a:pPr>
                      <a:r>
                        <a:rPr lang="en-GB" sz="1000" kern="100">
                          <a:solidFill>
                            <a:srgbClr val="000000"/>
                          </a:solidFill>
                          <a:effectLst/>
                          <a:latin typeface="+mn-lt"/>
                          <a:ea typeface="Aptos" panose="020B0004020202020204" pitchFamily="34" charset="0"/>
                          <a:cs typeface="Times New Roman"/>
                        </a:rPr>
                        <a:t>The majority of people across Wessex (66%) like the idea of their data </a:t>
                      </a:r>
                      <a:r>
                        <a:rPr lang="en-GB" sz="1000" kern="100">
                          <a:solidFill>
                            <a:srgbClr val="000000"/>
                          </a:solidFill>
                          <a:effectLst/>
                          <a:latin typeface="+mn-lt"/>
                          <a:ea typeface="+mn-ea"/>
                          <a:cs typeface="Times New Roman"/>
                        </a:rPr>
                        <a:t>being used to improve quality of care.</a:t>
                      </a:r>
                      <a:r>
                        <a:rPr lang="en-GB" sz="1000" kern="100">
                          <a:solidFill>
                            <a:srgbClr val="000000"/>
                          </a:solidFill>
                          <a:effectLst/>
                          <a:latin typeface="+mn-lt"/>
                          <a:ea typeface="Segoe UI Emoji" panose="020B0502040204020203" pitchFamily="34" charset="0"/>
                          <a:cs typeface="Times New Roman"/>
                        </a:rPr>
                        <a:t> 🩺</a:t>
                      </a:r>
                      <a:r>
                        <a:rPr lang="en-GB" sz="1000" kern="100">
                          <a:solidFill>
                            <a:srgbClr val="000000"/>
                          </a:solidFill>
                          <a:effectLst/>
                          <a:latin typeface="+mn-lt"/>
                          <a:ea typeface="+mn-ea"/>
                          <a:cs typeface="Times New Roman"/>
                        </a:rPr>
                        <a:t> </a:t>
                      </a:r>
                      <a:r>
                        <a:rPr lang="en-GB" sz="1000" kern="100">
                          <a:solidFill>
                            <a:srgbClr val="000000"/>
                          </a:solidFill>
                          <a:effectLst/>
                          <a:latin typeface="+mn-lt"/>
                          <a:cs typeface="Times New Roman"/>
                        </a:rPr>
                        <a:t>🩻💉</a:t>
                      </a:r>
                      <a:endParaRPr lang="en-GB" sz="1000" kern="100">
                        <a:solidFill>
                          <a:schemeClr val="tx1"/>
                        </a:solidFill>
                        <a:effectLst/>
                        <a:latin typeface="+mn-lt"/>
                        <a:ea typeface="+mn-ea"/>
                        <a:cs typeface="Times New Roman"/>
                      </a:endParaRPr>
                    </a:p>
                    <a:p>
                      <a:pPr marL="0" marR="0" lvl="0" indent="0" algn="l" defTabSz="685800" rtl="0" eaLnBrk="1" fontAlgn="auto" latinLnBrk="0" hangingPunct="1">
                        <a:lnSpc>
                          <a:spcPct val="90000"/>
                        </a:lnSpc>
                        <a:spcBef>
                          <a:spcPts val="400"/>
                        </a:spcBef>
                        <a:spcAft>
                          <a:spcPts val="400"/>
                        </a:spcAft>
                        <a:buClrTx/>
                        <a:buSzTx/>
                        <a:buFontTx/>
                        <a:buNone/>
                        <a:tabLst/>
                        <a:defRPr/>
                      </a:pPr>
                      <a:r>
                        <a:rPr lang="en-GB" sz="1000" kern="100">
                          <a:solidFill>
                            <a:schemeClr val="tx1"/>
                          </a:solidFill>
                          <a:effectLst/>
                          <a:latin typeface="+mn-lt"/>
                          <a:ea typeface="Aptos" panose="020B0004020202020204" pitchFamily="34" charset="0"/>
                          <a:cs typeface="Times New Roman"/>
                        </a:rPr>
                        <a:t>Share your views: </a:t>
                      </a:r>
                      <a:r>
                        <a:rPr lang="en-GB" sz="1000" b="0" i="0" u="none" strike="noStrike" kern="1200">
                          <a:solidFill>
                            <a:schemeClr val="tx1"/>
                          </a:solidFill>
                          <a:effectLst/>
                          <a:latin typeface="+mn-lt"/>
                          <a:ea typeface="Segoe UI Emoji" panose="020B0502040204020203" pitchFamily="34" charset="0"/>
                          <a:cs typeface="+mn-cs"/>
                          <a:hlinkClick r:id="rId2">
                            <a:extLst>
                              <a:ext uri="{A12FA001-AC4F-418D-AE19-62706E023703}">
                                <ahyp:hlinkClr xmlns:ahyp="http://schemas.microsoft.com/office/drawing/2018/hyperlinkcolor" val="tx"/>
                              </a:ext>
                            </a:extLst>
                          </a:hlinkClick>
                        </a:rPr>
                        <a:t>WessexSDE.nhs.uk/have-your-say</a:t>
                      </a:r>
                      <a:r>
                        <a:rPr lang="en-GB" sz="1000" b="0" i="0" u="none" strike="noStrike" kern="1200">
                          <a:solidFill>
                            <a:schemeClr val="tx1"/>
                          </a:solidFill>
                          <a:effectLst/>
                          <a:latin typeface="+mn-lt"/>
                          <a:ea typeface="Segoe UI Emoji" panose="020B0502040204020203" pitchFamily="34" charset="0"/>
                          <a:cs typeface="+mn-cs"/>
                        </a:rPr>
                        <a:t> </a:t>
                      </a:r>
                      <a:r>
                        <a:rPr lang="en-GB" sz="1000" kern="100">
                          <a:solidFill>
                            <a:schemeClr val="tx1"/>
                          </a:solidFill>
                          <a:effectLst/>
                          <a:latin typeface="+mn-lt"/>
                          <a:ea typeface="Aptos" panose="020B0004020202020204" pitchFamily="34" charset="0"/>
                          <a:cs typeface="Times New Roman"/>
                        </a:rPr>
                        <a:t>led by @UHSFT</a:t>
                      </a:r>
                    </a:p>
                    <a:p>
                      <a:pPr marL="0" marR="0" lvl="0" indent="0" algn="l" rtl="0" eaLnBrk="1" fontAlgn="auto" latinLnBrk="0" hangingPunct="1">
                        <a:lnSpc>
                          <a:spcPct val="90000"/>
                        </a:lnSpc>
                        <a:spcBef>
                          <a:spcPts val="400"/>
                        </a:spcBef>
                        <a:spcAft>
                          <a:spcPts val="400"/>
                        </a:spcAft>
                        <a:buClrTx/>
                        <a:buSzTx/>
                        <a:buFontTx/>
                        <a:buNone/>
                      </a:pPr>
                      <a:r>
                        <a:rPr lang="en-GB" sz="1000" b="0" i="0" u="none" strike="noStrike" kern="1200" noProof="0">
                          <a:solidFill>
                            <a:schemeClr val="tx1"/>
                          </a:solidFill>
                          <a:effectLst/>
                          <a:latin typeface="+mn-lt"/>
                          <a:ea typeface="+mn-ea"/>
                          <a:cs typeface="+mn-cs"/>
                        </a:rPr>
                        <a:t>#ImprovingTomorrowsHealth #datasaveslives #healthdata #WessexSDE </a:t>
                      </a:r>
                      <a:r>
                        <a:rPr lang="en-GB" sz="1000" b="0" i="0" u="none" strike="noStrike" kern="1200" noProof="0">
                          <a:solidFill>
                            <a:srgbClr val="000000"/>
                          </a:solidFill>
                          <a:effectLst/>
                          <a:latin typeface="Arial"/>
                        </a:rPr>
                        <a:t>#PoweredbyNHSData</a:t>
                      </a:r>
                      <a:endParaRPr lang="en-GB" sz="1000" kern="1200">
                        <a:solidFill>
                          <a:schemeClr val="tx1"/>
                        </a:solidFill>
                        <a:latin typeface="+mn-lt"/>
                        <a:ea typeface="+mn-ea"/>
                        <a:cs typeface="+mn-cs"/>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lang="en-GB" sz="1050">
                        <a:latin typeface="+mj-lt"/>
                      </a:endParaRPr>
                    </a:p>
                  </a:txBody>
                  <a:tcPr/>
                </a:tc>
                <a:extLst>
                  <a:ext uri="{0D108BD9-81ED-4DB2-BD59-A6C34878D82A}">
                    <a16:rowId xmlns:a16="http://schemas.microsoft.com/office/drawing/2014/main" val="407163832"/>
                  </a:ext>
                </a:extLst>
              </a:tr>
              <a:tr h="905037">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95000"/>
                        </a:lnSpc>
                        <a:spcBef>
                          <a:spcPts val="100"/>
                        </a:spcBef>
                        <a:spcAft>
                          <a:spcPts val="100"/>
                        </a:spcAft>
                        <a:buClrTx/>
                        <a:buSzTx/>
                        <a:buFontTx/>
                        <a:buNone/>
                        <a:tabLst/>
                        <a:defRPr/>
                      </a:pPr>
                      <a:r>
                        <a:rPr lang="en-GB" sz="1000">
                          <a:latin typeface="+mj-lt"/>
                        </a:rPr>
                        <a:t>Week 5 – w/c 24 March - Mother’s Day –</a:t>
                      </a:r>
                      <a:r>
                        <a:rPr lang="en-GB" sz="1000" b="1">
                          <a:latin typeface="+mj-lt"/>
                        </a:rPr>
                        <a:t> public supporter of Wessex SDE</a:t>
                      </a:r>
                    </a:p>
                    <a:p>
                      <a:pPr>
                        <a:lnSpc>
                          <a:spcPct val="95000"/>
                        </a:lnSpc>
                        <a:spcBef>
                          <a:spcPts val="100"/>
                        </a:spcBef>
                        <a:spcAft>
                          <a:spcPts val="100"/>
                        </a:spcAft>
                      </a:pPr>
                      <a:endParaRPr lang="en-GB" sz="1000">
                        <a:latin typeface="+mj-lt"/>
                      </a:endParaRPr>
                    </a:p>
                  </a:txBody>
                  <a:tcPr marL="68580" marR="68580" marT="34290" marB="3429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5000"/>
                        </a:lnSpc>
                        <a:spcBef>
                          <a:spcPts val="100"/>
                        </a:spcBef>
                        <a:spcAft>
                          <a:spcPts val="100"/>
                        </a:spcAft>
                      </a:pPr>
                      <a:r>
                        <a:rPr lang="en-GB" sz="1000">
                          <a:latin typeface="+mj-lt"/>
                        </a:rPr>
                        <a:t>Facebook, LinkedIn and Instagram</a:t>
                      </a:r>
                    </a:p>
                  </a:txBody>
                  <a:tcPr marL="68580" marR="68580" marT="34290" marB="3429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90000"/>
                        </a:lnSpc>
                        <a:spcBef>
                          <a:spcPts val="400"/>
                        </a:spcBef>
                        <a:spcAft>
                          <a:spcPts val="400"/>
                        </a:spcAft>
                        <a:buClrTx/>
                        <a:buSzTx/>
                        <a:buFontTx/>
                        <a:buNone/>
                        <a:tabLst/>
                        <a:defRPr/>
                      </a:pPr>
                      <a:r>
                        <a:rPr lang="en-GB" sz="1000" kern="100">
                          <a:solidFill>
                            <a:srgbClr val="000000"/>
                          </a:solidFill>
                          <a:effectLst/>
                          <a:latin typeface="+mn-lt"/>
                          <a:ea typeface="Aptos" panose="020B0004020202020204" pitchFamily="34" charset="0"/>
                          <a:cs typeface="Times New Roman"/>
                        </a:rPr>
                        <a:t>With #MothersDay fast-approaching, Poole mum Lindsay Anderson shares why everyone across Wessex needs to get involved in the </a:t>
                      </a:r>
                      <a:r>
                        <a:rPr lang="en-GB" sz="1000" b="0" i="0" u="none" strike="noStrike" kern="1200" noProof="0">
                          <a:solidFill>
                            <a:srgbClr val="000000"/>
                          </a:solidFill>
                          <a:effectLst/>
                          <a:latin typeface="+mn-lt"/>
                        </a:rPr>
                        <a:t>#ImprovingTomorrowsHealth campaign and have their say on using #healthdata for life-changing research: </a:t>
                      </a:r>
                      <a:r>
                        <a:rPr lang="en-GB" sz="1000" b="0" i="0" u="none" strike="noStrike" kern="1200">
                          <a:solidFill>
                            <a:srgbClr val="000000"/>
                          </a:solidFill>
                          <a:effectLst/>
                          <a:latin typeface="+mn-lt"/>
                          <a:ea typeface="Segoe UI Emoji" panose="020B0502040204020203" pitchFamily="34" charset="0"/>
                          <a:cs typeface="+mn-cs"/>
                          <a:hlinkClick r:id="rId2"/>
                        </a:rPr>
                        <a:t>WessexSDE.nhs.uk/have-your-say</a:t>
                      </a:r>
                      <a:r>
                        <a:rPr lang="en-GB" sz="1000" b="0" i="0" u="none" strike="noStrike" kern="1200">
                          <a:solidFill>
                            <a:srgbClr val="000000"/>
                          </a:solidFill>
                          <a:effectLst/>
                          <a:latin typeface="+mn-lt"/>
                          <a:ea typeface="Segoe UI Emoji" panose="020B0502040204020203" pitchFamily="34" charset="0"/>
                          <a:cs typeface="+mn-cs"/>
                        </a:rPr>
                        <a:t> </a:t>
                      </a:r>
                      <a:r>
                        <a:rPr lang="en-GB" sz="1000"/>
                        <a:t>🔬 🧪 🧫</a:t>
                      </a:r>
                      <a:endParaRPr lang="en-GB" sz="1000" b="0" i="0" u="none" strike="noStrike" kern="1200" noProof="0">
                        <a:solidFill>
                          <a:srgbClr val="000000"/>
                        </a:solidFill>
                        <a:effectLst/>
                        <a:latin typeface="+mn-lt"/>
                      </a:endParaRPr>
                    </a:p>
                    <a:p>
                      <a:pPr marL="0" marR="0" lvl="0" indent="0" algn="l" rtl="0" eaLnBrk="1" fontAlgn="auto" latinLnBrk="0" hangingPunct="1">
                        <a:lnSpc>
                          <a:spcPct val="90000"/>
                        </a:lnSpc>
                        <a:spcBef>
                          <a:spcPts val="400"/>
                        </a:spcBef>
                        <a:spcAft>
                          <a:spcPts val="400"/>
                        </a:spcAft>
                        <a:buClrTx/>
                        <a:buSzTx/>
                        <a:buFontTx/>
                        <a:buNone/>
                      </a:pPr>
                      <a:r>
                        <a:rPr lang="en-GB" sz="1000" b="0" i="0" u="none" strike="noStrike" kern="1200" noProof="0">
                          <a:solidFill>
                            <a:srgbClr val="000000"/>
                          </a:solidFill>
                          <a:effectLst/>
                          <a:latin typeface="+mn-lt"/>
                        </a:rPr>
                        <a:t> #datasaveslives #healthdata #WessexSDE </a:t>
                      </a:r>
                      <a:r>
                        <a:rPr lang="en-GB" sz="1000" b="0" i="0" u="none" strike="noStrike" kern="1200" noProof="0">
                          <a:solidFill>
                            <a:srgbClr val="000000"/>
                          </a:solidFill>
                          <a:effectLst/>
                          <a:latin typeface="Arial"/>
                        </a:rPr>
                        <a:t>#PoweredbyNHSData</a:t>
                      </a:r>
                      <a:endParaRPr lang="en-GB" sz="1000">
                        <a:latin typeface="+mj-lt"/>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a:lnSpc>
                          <a:spcPct val="90000"/>
                        </a:lnSpc>
                      </a:pPr>
                      <a:endParaRPr lang="en-GB" sz="1050">
                        <a:latin typeface="+mn-lt"/>
                      </a:endParaRPr>
                    </a:p>
                    <a:p>
                      <a:pPr>
                        <a:lnSpc>
                          <a:spcPct val="90000"/>
                        </a:lnSpc>
                      </a:pPr>
                      <a:endParaRPr lang="en-GB" sz="1050">
                        <a:latin typeface="+mn-lt"/>
                      </a:endParaRPr>
                    </a:p>
                    <a:p>
                      <a:pPr>
                        <a:lnSpc>
                          <a:spcPct val="90000"/>
                        </a:lnSpc>
                      </a:pPr>
                      <a:endParaRPr lang="en-GB" sz="1050">
                        <a:latin typeface="+mn-lt"/>
                      </a:endParaRPr>
                    </a:p>
                    <a:p>
                      <a:pPr>
                        <a:lnSpc>
                          <a:spcPct val="95000"/>
                        </a:lnSpc>
                      </a:pPr>
                      <a:endParaRPr lang="en-GB" sz="1050">
                        <a:latin typeface="+mn-lt"/>
                        <a:hlinkClick r:id="rId4"/>
                      </a:endParaRPr>
                    </a:p>
                    <a:p>
                      <a:pPr>
                        <a:lnSpc>
                          <a:spcPct val="95000"/>
                        </a:lnSpc>
                      </a:pPr>
                      <a:endParaRPr lang="en-GB" sz="1050">
                        <a:latin typeface="+mn-lt"/>
                        <a:hlinkClick r:id="rId4"/>
                      </a:endParaRPr>
                    </a:p>
                    <a:p>
                      <a:pPr>
                        <a:lnSpc>
                          <a:spcPct val="95000"/>
                        </a:lnSpc>
                      </a:pPr>
                      <a:endParaRPr lang="en-GB" sz="1050">
                        <a:latin typeface="+mn-lt"/>
                        <a:hlinkClick r:id="rId4"/>
                      </a:endParaRPr>
                    </a:p>
                    <a:p>
                      <a:pPr>
                        <a:lnSpc>
                          <a:spcPct val="95000"/>
                        </a:lnSpc>
                      </a:pPr>
                      <a:endParaRPr lang="en-GB" sz="1050">
                        <a:latin typeface="+mj-lt"/>
                      </a:endParaRPr>
                    </a:p>
                    <a:p>
                      <a:pPr lvl="0">
                        <a:lnSpc>
                          <a:spcPct val="95000"/>
                        </a:lnSpc>
                        <a:buNone/>
                      </a:pPr>
                      <a:r>
                        <a:rPr lang="en-GB" sz="1050">
                          <a:latin typeface="+mj-lt"/>
                          <a:hlinkClick r:id="rId4"/>
                        </a:rPr>
                        <a:t>Download MP4</a:t>
                      </a:r>
                      <a:endParaRPr lang="en-GB" sz="1050">
                        <a:latin typeface="+mj-lt"/>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8209512"/>
                  </a:ext>
                </a:extLst>
              </a:tr>
              <a:tr h="724063">
                <a:tc vMerge="1">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5000"/>
                        </a:lnSpc>
                        <a:spcBef>
                          <a:spcPts val="100"/>
                        </a:spcBef>
                        <a:spcAft>
                          <a:spcPts val="100"/>
                        </a:spcAft>
                      </a:pPr>
                      <a:r>
                        <a:rPr lang="en-GB" sz="1000">
                          <a:latin typeface="+mj-lt"/>
                        </a:rPr>
                        <a:t>X (nee Twitter) and Bluesky</a:t>
                      </a:r>
                    </a:p>
                  </a:txBody>
                  <a:tcPr marL="68580" marR="68580" marT="34290" marB="3429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90000"/>
                        </a:lnSpc>
                        <a:spcBef>
                          <a:spcPts val="400"/>
                        </a:spcBef>
                        <a:spcAft>
                          <a:spcPts val="400"/>
                        </a:spcAft>
                        <a:buClrTx/>
                        <a:buSzTx/>
                        <a:buFontTx/>
                        <a:buNone/>
                        <a:tabLst/>
                        <a:defRPr/>
                      </a:pPr>
                      <a:r>
                        <a:rPr lang="en-GB" sz="1000" kern="100" dirty="0">
                          <a:solidFill>
                            <a:srgbClr val="000000"/>
                          </a:solidFill>
                          <a:effectLst/>
                          <a:latin typeface="+mn-lt"/>
                          <a:ea typeface="Aptos" panose="020B0004020202020204" pitchFamily="34" charset="0"/>
                          <a:cs typeface="Times New Roman"/>
                        </a:rPr>
                        <a:t>With #MothersDay fast-approaching, Poole mum Lindsay Anderson shares why everyone across Wessex needs to </a:t>
                      </a:r>
                      <a:r>
                        <a:rPr lang="en-GB" sz="1000" b="0" i="0" u="none" strike="noStrike" kern="1200" noProof="0" dirty="0">
                          <a:solidFill>
                            <a:srgbClr val="000000"/>
                          </a:solidFill>
                          <a:effectLst/>
                          <a:latin typeface="+mn-lt"/>
                        </a:rPr>
                        <a:t>have their say on using #healthdata for life-changing research: </a:t>
                      </a:r>
                      <a:r>
                        <a:rPr lang="en-GB" sz="1000" b="0" i="0" u="none" strike="noStrike" kern="1200" dirty="0">
                          <a:solidFill>
                            <a:srgbClr val="000000"/>
                          </a:solidFill>
                          <a:effectLst/>
                          <a:latin typeface="+mn-lt"/>
                          <a:ea typeface="Segoe UI Emoji" panose="020B0502040204020203" pitchFamily="34" charset="0"/>
                          <a:cs typeface="+mn-cs"/>
                          <a:hlinkClick r:id="rId2"/>
                        </a:rPr>
                        <a:t>WessexSDE.nhs.uk/have-your-say</a:t>
                      </a:r>
                      <a:r>
                        <a:rPr lang="en-GB" sz="1000" b="0" i="0" u="none" strike="noStrike" kern="1200" noProof="0" dirty="0">
                          <a:solidFill>
                            <a:srgbClr val="000000"/>
                          </a:solidFill>
                          <a:effectLst/>
                          <a:latin typeface="+mn-lt"/>
                        </a:rPr>
                        <a:t> </a:t>
                      </a:r>
                      <a:r>
                        <a:rPr lang="en-GB" sz="1000" dirty="0"/>
                        <a:t>🔬 🧪 🧫</a:t>
                      </a:r>
                      <a:endParaRPr lang="en-GB" sz="1000" b="0" i="0" u="none" strike="noStrike" kern="1200" noProof="0" dirty="0">
                        <a:solidFill>
                          <a:srgbClr val="000000"/>
                        </a:solidFill>
                        <a:effectLst/>
                        <a:latin typeface="+mn-lt"/>
                      </a:endParaRPr>
                    </a:p>
                    <a:p>
                      <a:pPr marL="0" marR="0" lvl="0" indent="0" algn="l" rtl="0" eaLnBrk="1" fontAlgn="auto" latinLnBrk="0" hangingPunct="1">
                        <a:lnSpc>
                          <a:spcPct val="90000"/>
                        </a:lnSpc>
                        <a:spcBef>
                          <a:spcPts val="400"/>
                        </a:spcBef>
                        <a:spcAft>
                          <a:spcPts val="400"/>
                        </a:spcAft>
                        <a:buClrTx/>
                        <a:buSzTx/>
                        <a:buFontTx/>
                        <a:buNone/>
                      </a:pPr>
                      <a:r>
                        <a:rPr lang="en-GB" sz="1000" b="0" i="0" u="none" strike="noStrike" kern="1200" noProof="0" dirty="0">
                          <a:solidFill>
                            <a:srgbClr val="000000"/>
                          </a:solidFill>
                          <a:effectLst/>
                          <a:latin typeface="+mn-lt"/>
                          <a:ea typeface="+mn-ea"/>
                          <a:cs typeface="+mn-cs"/>
                        </a:rPr>
                        <a:t>#ImprovingTomorrowsHealth </a:t>
                      </a:r>
                      <a:r>
                        <a:rPr lang="en-GB" sz="1000" b="0" i="0" u="none" strike="noStrike" kern="1200" noProof="0" dirty="0">
                          <a:solidFill>
                            <a:srgbClr val="000000"/>
                          </a:solidFill>
                          <a:effectLst/>
                          <a:latin typeface="+mn-lt"/>
                        </a:rPr>
                        <a:t>#datasaveslives #healthdata #WessexSDE </a:t>
                      </a:r>
                      <a:r>
                        <a:rPr lang="en-GB" sz="1000" b="0" i="0" u="none" strike="noStrike" kern="1200" noProof="0" dirty="0">
                          <a:solidFill>
                            <a:srgbClr val="000000"/>
                          </a:solidFill>
                          <a:effectLst/>
                          <a:latin typeface="Arial"/>
                        </a:rPr>
                        <a:t>#PoweredbyNHSData</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pPr>
                        <a:lnSpc>
                          <a:spcPct val="95000"/>
                        </a:lnSpc>
                      </a:pPr>
                      <a:endParaRPr lang="en-GB" sz="1000">
                        <a:latin typeface="+mj-lt"/>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22368259"/>
                  </a:ext>
                </a:extLst>
              </a:tr>
            </a:tbl>
          </a:graphicData>
        </a:graphic>
      </p:graphicFrame>
      <p:pic>
        <p:nvPicPr>
          <p:cNvPr id="8" name="Picture 7">
            <a:extLst>
              <a:ext uri="{FF2B5EF4-FFF2-40B4-BE49-F238E27FC236}">
                <a16:creationId xmlns:a16="http://schemas.microsoft.com/office/drawing/2014/main" id="{2A202B2C-3B53-281C-4E6C-AFD425D85BE7}"/>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246249" y="3390809"/>
            <a:ext cx="1569204" cy="885444"/>
          </a:xfrm>
          <a:prstGeom prst="rect">
            <a:avLst/>
          </a:prstGeom>
        </p:spPr>
      </p:pic>
      <p:sp>
        <p:nvSpPr>
          <p:cNvPr id="9" name="Title 1">
            <a:extLst>
              <a:ext uri="{FF2B5EF4-FFF2-40B4-BE49-F238E27FC236}">
                <a16:creationId xmlns:a16="http://schemas.microsoft.com/office/drawing/2014/main" id="{09E97C3F-5192-4653-E9FC-713D6AE41864}"/>
              </a:ext>
            </a:extLst>
          </p:cNvPr>
          <p:cNvSpPr txBox="1"/>
          <p:nvPr/>
        </p:nvSpPr>
        <p:spPr>
          <a:xfrm>
            <a:off x="2204575" y="2057593"/>
            <a:ext cx="4902902" cy="273677"/>
          </a:xfrm>
          <a:prstGeom prst="rect">
            <a:avLst/>
          </a:prstGeom>
          <a:solidFill>
            <a:sysClr val="windowText" lastClr="000000"/>
          </a:solidFill>
        </p:spPr>
        <p:txBody>
          <a:bodyPr anchor="ctr"/>
          <a:lstStyle>
            <a:lvl1pPr algn="l" defTabSz="914400" rtl="0" eaLnBrk="1" fontAlgn="t" latinLnBrk="0" hangingPunct="1">
              <a:lnSpc>
                <a:spcPct val="70000"/>
              </a:lnSpc>
              <a:spcBef>
                <a:spcPct val="0"/>
              </a:spcBef>
              <a:buNone/>
              <a:defRPr sz="9600" b="1" i="0" kern="1200" cap="all" baseline="0">
                <a:solidFill>
                  <a:schemeClr val="tx1"/>
                </a:solidFill>
                <a:latin typeface="Arial" panose="020B0604020202020204" pitchFamily="34" charset="0"/>
                <a:ea typeface="+mj-ea"/>
                <a:cs typeface="Arial" panose="020B0604020202020204" pitchFamily="34" charset="0"/>
              </a:defRPr>
            </a:lvl1pPr>
          </a:lstStyle>
          <a:p>
            <a:pPr algn="ctr" defTabSz="685800">
              <a:lnSpc>
                <a:spcPct val="100000"/>
              </a:lnSpc>
              <a:defRPr/>
            </a:pPr>
            <a:r>
              <a:rPr lang="en-GB" sz="800">
                <a:solidFill>
                  <a:sysClr val="window" lastClr="FFFFFF"/>
                </a:solidFill>
                <a:latin typeface="+mn-lt"/>
              </a:rPr>
              <a:t>please @ UNIVERSITY HOSPITAL SOUTHAMPTON: @uhsft (Facebook &amp; Instagram)</a:t>
            </a:r>
          </a:p>
        </p:txBody>
      </p:sp>
      <p:pic>
        <p:nvPicPr>
          <p:cNvPr id="5" name="Picture 4">
            <a:extLst>
              <a:ext uri="{FF2B5EF4-FFF2-40B4-BE49-F238E27FC236}">
                <a16:creationId xmlns:a16="http://schemas.microsoft.com/office/drawing/2014/main" id="{675A6851-760B-F5AB-9E12-7792724AE040}"/>
              </a:ext>
            </a:extLst>
          </p:cNvPr>
          <p:cNvPicPr>
            <a:picLocks noChangeAspect="1"/>
          </p:cNvPicPr>
          <p:nvPr/>
        </p:nvPicPr>
        <p:blipFill>
          <a:blip r:embed="rId6"/>
          <a:stretch>
            <a:fillRect/>
          </a:stretch>
        </p:blipFill>
        <p:spPr>
          <a:xfrm>
            <a:off x="7292937" y="521006"/>
            <a:ext cx="1471211" cy="1478097"/>
          </a:xfrm>
          <a:prstGeom prst="rect">
            <a:avLst/>
          </a:prstGeom>
        </p:spPr>
      </p:pic>
    </p:spTree>
    <p:extLst>
      <p:ext uri="{BB962C8B-B14F-4D97-AF65-F5344CB8AC3E}">
        <p14:creationId xmlns:p14="http://schemas.microsoft.com/office/powerpoint/2010/main" val="437449853"/>
      </p:ext>
    </p:extLst>
  </p:cSld>
  <p:clrMapOvr>
    <a:masterClrMapping/>
  </p:clrMapOvr>
</p:sld>
</file>

<file path=ppt/theme/theme1.xml><?xml version="1.0" encoding="utf-8"?>
<a:theme xmlns:a="http://schemas.openxmlformats.org/drawingml/2006/main" name="Office Theme">
  <a:themeElements>
    <a:clrScheme name="SNSDE Colours">
      <a:dk1>
        <a:srgbClr val="000000"/>
      </a:dk1>
      <a:lt1>
        <a:srgbClr val="FFFFFF"/>
      </a:lt1>
      <a:dk2>
        <a:srgbClr val="44546A"/>
      </a:dk2>
      <a:lt2>
        <a:srgbClr val="E7E6E6"/>
      </a:lt2>
      <a:accent1>
        <a:srgbClr val="005EB8"/>
      </a:accent1>
      <a:accent2>
        <a:srgbClr val="00A399"/>
      </a:accent2>
      <a:accent3>
        <a:srgbClr val="003087"/>
      </a:accent3>
      <a:accent4>
        <a:srgbClr val="FFFFFF"/>
      </a:accent4>
      <a:accent5>
        <a:srgbClr val="FFFFFF"/>
      </a:accent5>
      <a:accent6>
        <a:srgbClr val="FFFFFF"/>
      </a:accent6>
      <a:hlink>
        <a:srgbClr val="00A399"/>
      </a:hlink>
      <a:folHlink>
        <a:srgbClr val="005B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28937ed-4aae-4678-a4b3-5ab594780612" xsi:nil="true"/>
    <lcf76f155ced4ddcb4097134ff3c332f xmlns="db62f7e6-6be7-42f5-a019-668b7315e20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579E2CA925309409A34B672A1D61EDE" ma:contentTypeVersion="15" ma:contentTypeDescription="Create a new document." ma:contentTypeScope="" ma:versionID="a4df14adc8105031ad6659ea82f2c9e0">
  <xsd:schema xmlns:xsd="http://www.w3.org/2001/XMLSchema" xmlns:xs="http://www.w3.org/2001/XMLSchema" xmlns:p="http://schemas.microsoft.com/office/2006/metadata/properties" xmlns:ns2="db62f7e6-6be7-42f5-a019-668b7315e20c" xmlns:ns3="a28937ed-4aae-4678-a4b3-5ab594780612" targetNamespace="http://schemas.microsoft.com/office/2006/metadata/properties" ma:root="true" ma:fieldsID="8b8ea084ae25e9b5f9a106370968a6f3" ns2:_="" ns3:_="">
    <xsd:import namespace="db62f7e6-6be7-42f5-a019-668b7315e20c"/>
    <xsd:import namespace="a28937ed-4aae-4678-a4b3-5ab59478061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62f7e6-6be7-42f5-a019-668b7315e2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8e022e39-63f9-42e5-b804-7135db0c59eb"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8937ed-4aae-4678-a4b3-5ab594780612"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7d76f16b-bd9c-4ba1-8296-16f13538def9}" ma:internalName="TaxCatchAll" ma:showField="CatchAllData" ma:web="a28937ed-4aae-4678-a4b3-5ab59478061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655A9D-67CF-425F-A578-C24C6BB5190E}">
  <ds:schemaRefs>
    <ds:schemaRef ds:uri="a28937ed-4aae-4678-a4b3-5ab594780612"/>
    <ds:schemaRef ds:uri="db62f7e6-6be7-42f5-a019-668b7315e20c"/>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8E5C11B-9060-4D6C-A714-B056E02E3CB7}">
  <ds:schemaRefs>
    <ds:schemaRef ds:uri="http://schemas.microsoft.com/sharepoint/v3/contenttype/forms"/>
  </ds:schemaRefs>
</ds:datastoreItem>
</file>

<file path=customXml/itemProps3.xml><?xml version="1.0" encoding="utf-8"?>
<ds:datastoreItem xmlns:ds="http://schemas.openxmlformats.org/officeDocument/2006/customXml" ds:itemID="{F260C2C3-8BA5-4103-891F-6B57A03CA7D8}">
  <ds:schemaRefs>
    <ds:schemaRef ds:uri="a28937ed-4aae-4678-a4b3-5ab594780612"/>
    <ds:schemaRef ds:uri="db62f7e6-6be7-42f5-a019-668b7315e20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{833F9907-24FB-6E46-A94C-8587719E8A11}tf10001119</Template>
  <TotalTime>0</TotalTime>
  <Words>5103</Words>
  <Application>Microsoft Office PowerPoint</Application>
  <PresentationFormat>On-screen Show (16:9)</PresentationFormat>
  <Paragraphs>468</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Wingdings</vt:lpstr>
      <vt:lpstr>Office Theme</vt:lpstr>
      <vt:lpstr>Improving Tomorrow's Health Communications Toolkit – Part 2</vt:lpstr>
      <vt:lpstr>Introduction to the second toolkit</vt:lpstr>
      <vt:lpstr>Contents</vt:lpstr>
      <vt:lpstr>Top tips for using this toolkit</vt:lpstr>
      <vt:lpstr>Find the toolkit online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Newsletter copy: Long version (216 words)</vt:lpstr>
      <vt:lpstr>Newsletter copy: Short version (95 words)</vt:lpstr>
      <vt:lpstr>Listicles</vt:lpstr>
      <vt:lpstr>PowerPoint Presentation</vt:lpstr>
      <vt:lpstr>PowerPoint Presentation</vt:lpstr>
      <vt:lpstr>PowerPoint Presentation</vt:lpstr>
      <vt:lpstr>PowerPoint Presentation</vt:lpstr>
      <vt:lpstr>Posters and leaflets</vt:lpstr>
      <vt:lpstr>Digital screens content</vt:lpstr>
      <vt:lpstr>PowerPoint Presentation</vt:lpstr>
      <vt:lpstr>Speakers</vt:lpstr>
      <vt:lpstr>PowerPoint Presentation</vt:lpstr>
      <vt:lpstr>Promote the quiz!</vt:lpstr>
      <vt:lpstr>Animation: How does the SDE work?</vt:lpstr>
      <vt:lpstr>What others are saying: Our quotes bank</vt:lpstr>
      <vt:lpstr>Videos to inspire and start a discussion</vt:lpstr>
      <vt:lpstr>Get in touch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65</cp:revision>
  <dcterms:created xsi:type="dcterms:W3CDTF">2025-02-16T15:24:51Z</dcterms:created>
  <dcterms:modified xsi:type="dcterms:W3CDTF">2025-04-07T09:27:36Z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0x0101004579E2CA925309409A34B672A1D61EDE</vt:lpwstr>
  </property>
  <property fmtid="{D5CDD505-2E9C-101B-9397-08002B2CF9AE}" pid="3" name="MediaServiceImageTags">
    <vt:lpwstr/>
  </property>
</Properties>
</file>